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1"/>
  </p:notesMasterIdLst>
  <p:sldIdLst>
    <p:sldId id="256" r:id="rId2"/>
    <p:sldId id="370" r:id="rId3"/>
    <p:sldId id="506" r:id="rId4"/>
    <p:sldId id="538" r:id="rId5"/>
    <p:sldId id="508" r:id="rId6"/>
    <p:sldId id="509" r:id="rId7"/>
    <p:sldId id="516" r:id="rId8"/>
    <p:sldId id="490" r:id="rId9"/>
    <p:sldId id="492" r:id="rId10"/>
    <p:sldId id="507" r:id="rId11"/>
    <p:sldId id="494" r:id="rId12"/>
    <p:sldId id="493" r:id="rId13"/>
    <p:sldId id="496" r:id="rId14"/>
    <p:sldId id="497" r:id="rId15"/>
    <p:sldId id="498" r:id="rId16"/>
    <p:sldId id="491" r:id="rId17"/>
    <p:sldId id="499" r:id="rId18"/>
    <p:sldId id="500" r:id="rId19"/>
    <p:sldId id="501" r:id="rId20"/>
    <p:sldId id="503" r:id="rId21"/>
    <p:sldId id="504" r:id="rId22"/>
    <p:sldId id="502" r:id="rId23"/>
    <p:sldId id="505" r:id="rId24"/>
    <p:sldId id="536" r:id="rId25"/>
    <p:sldId id="510" r:id="rId26"/>
    <p:sldId id="537" r:id="rId27"/>
    <p:sldId id="541" r:id="rId28"/>
    <p:sldId id="514" r:id="rId29"/>
    <p:sldId id="520" r:id="rId30"/>
    <p:sldId id="515" r:id="rId31"/>
    <p:sldId id="517" r:id="rId32"/>
    <p:sldId id="518" r:id="rId33"/>
    <p:sldId id="519" r:id="rId34"/>
    <p:sldId id="521" r:id="rId35"/>
    <p:sldId id="557" r:id="rId36"/>
    <p:sldId id="528" r:id="rId37"/>
    <p:sldId id="529" r:id="rId38"/>
    <p:sldId id="530" r:id="rId39"/>
    <p:sldId id="534" r:id="rId40"/>
    <p:sldId id="526" r:id="rId41"/>
    <p:sldId id="533" r:id="rId42"/>
    <p:sldId id="531" r:id="rId43"/>
    <p:sldId id="532" r:id="rId44"/>
    <p:sldId id="535" r:id="rId45"/>
    <p:sldId id="558" r:id="rId46"/>
    <p:sldId id="527" r:id="rId47"/>
    <p:sldId id="559" r:id="rId48"/>
    <p:sldId id="522" r:id="rId49"/>
    <p:sldId id="525" r:id="rId50"/>
    <p:sldId id="542" r:id="rId51"/>
    <p:sldId id="543" r:id="rId52"/>
    <p:sldId id="539" r:id="rId53"/>
    <p:sldId id="544" r:id="rId54"/>
    <p:sldId id="545" r:id="rId55"/>
    <p:sldId id="546" r:id="rId56"/>
    <p:sldId id="548" r:id="rId57"/>
    <p:sldId id="549" r:id="rId58"/>
    <p:sldId id="550" r:id="rId59"/>
    <p:sldId id="552" r:id="rId60"/>
    <p:sldId id="540" r:id="rId61"/>
    <p:sldId id="551" r:id="rId62"/>
    <p:sldId id="553" r:id="rId63"/>
    <p:sldId id="523" r:id="rId64"/>
    <p:sldId id="524" r:id="rId65"/>
    <p:sldId id="489" r:id="rId66"/>
    <p:sldId id="554" r:id="rId67"/>
    <p:sldId id="547" r:id="rId68"/>
    <p:sldId id="555" r:id="rId69"/>
    <p:sldId id="556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B7CDDE"/>
    <a:srgbClr val="BE7F5C"/>
    <a:srgbClr val="A435F1"/>
    <a:srgbClr val="FF2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5442"/>
  </p:normalViewPr>
  <p:slideViewPr>
    <p:cSldViewPr snapToGrid="0" snapToObjects="1">
      <p:cViewPr>
        <p:scale>
          <a:sx n="120" d="100"/>
          <a:sy n="120" d="100"/>
        </p:scale>
        <p:origin x="8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notesMaster" Target="notesMasters/notesMaster1.xml"/><Relationship Id="rId72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viewProps" Target="viewProps.xml"/><Relationship Id="rId74" Type="http://schemas.openxmlformats.org/officeDocument/2006/relationships/theme" Target="theme/theme1.xml"/><Relationship Id="rId75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56149-BFAA-0A4A-B1E4-80960B75891F}" type="datetimeFigureOut">
              <a:rPr lang="en-US" smtClean="0"/>
              <a:t>9/14/20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FC91A5-8A92-1545-908F-6A52F84BD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18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connection to variance (i.e., sum of squares)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031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057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823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686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004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5183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they will count chambers themselves in practical (i.e., problem of smallness at </a:t>
            </a:r>
            <a:r>
              <a:rPr lang="en-US" dirty="0" err="1" smtClean="0"/>
              <a:t>centre</a:t>
            </a:r>
            <a:r>
              <a:rPr lang="en-US" dirty="0" smtClean="0"/>
              <a:t> will be dealt with by using PDF and not printed</a:t>
            </a:r>
            <a:r>
              <a:rPr lang="en-US" baseline="0" dirty="0" smtClean="0"/>
              <a:t> version).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606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59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731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436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connection to variance (i.e., sum of squares)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983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130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4491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3859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to </a:t>
            </a:r>
            <a:r>
              <a:rPr lang="en-US" dirty="0" err="1" smtClean="0"/>
              <a:t>normalise</a:t>
            </a:r>
            <a:r>
              <a:rPr lang="en-US" dirty="0" smtClean="0"/>
              <a:t> as these are all 1 (i.e., slope value doesn’t matter)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452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to </a:t>
            </a:r>
            <a:r>
              <a:rPr lang="en-US" dirty="0" err="1" smtClean="0"/>
              <a:t>normalise</a:t>
            </a:r>
            <a:r>
              <a:rPr lang="en-US" dirty="0" smtClean="0"/>
              <a:t> as these are all 1 (i.e., slope value doesn’t matter)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5889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to </a:t>
            </a:r>
            <a:r>
              <a:rPr lang="en-US" dirty="0" err="1" smtClean="0"/>
              <a:t>normalise</a:t>
            </a:r>
            <a:r>
              <a:rPr lang="en-US" dirty="0" smtClean="0"/>
              <a:t> as these are all 1 (i.e., slope value doesn’t matter)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60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Ask class what slope and intercept of this line 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99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76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2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35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39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475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C91A5-8A92-1545-908F-6A52F84BD53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39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61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2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674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41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682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6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89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7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31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04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9BC40-66CA-CD47-940C-F8F508737E3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59CF8-80F8-6440-9A3E-822AEAE0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32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7.JP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5.xml.rels><?xml version="1.0" encoding="UTF-8" standalone="yes"?>
<Relationships xmlns="http://schemas.openxmlformats.org/package/2006/relationships"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e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jp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50"/>
          <a:stretch/>
        </p:blipFill>
        <p:spPr>
          <a:xfrm>
            <a:off x="0" y="1268712"/>
            <a:ext cx="12192000" cy="558928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1323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11836" y="44530"/>
            <a:ext cx="12203836" cy="1268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Lecture </a:t>
            </a:r>
            <a:r>
              <a:rPr lang="en-US" sz="36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3: </a:t>
            </a:r>
            <a:r>
              <a:rPr lang="en-US" sz="3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</a:t>
            </a:r>
            <a:r>
              <a:rPr lang="en-US" sz="36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ivariate statistics</a:t>
            </a:r>
            <a:endParaRPr lang="en-US" sz="36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25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V="1">
            <a:off x="4161518" y="1670437"/>
            <a:ext cx="4414613" cy="4046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10" name="Group 9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sp>
        <p:nvSpPr>
          <p:cNvPr id="14" name="Oval 13"/>
          <p:cNvSpPr/>
          <p:nvPr/>
        </p:nvSpPr>
        <p:spPr>
          <a:xfrm rot="16200000">
            <a:off x="4455730" y="5260102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rot="16200000">
            <a:off x="4834809" y="491346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 rot="16200000">
            <a:off x="5213888" y="456683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 rot="16200000">
            <a:off x="5592967" y="422020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 rot="16200000">
            <a:off x="5972046" y="387356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6200000">
            <a:off x="6351125" y="352693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 rot="16200000">
            <a:off x="6730204" y="318030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rot="16200000">
            <a:off x="7109283" y="283367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16200000">
            <a:off x="7488362" y="248704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rot="16200000">
            <a:off x="7867441" y="214040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 rot="16200000">
            <a:off x="8246524" y="179377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4448640" y="1786687"/>
            <a:ext cx="3982180" cy="3657711"/>
            <a:chOff x="4448640" y="1776054"/>
            <a:chExt cx="3982180" cy="3657711"/>
          </a:xfrm>
        </p:grpSpPr>
        <p:sp>
          <p:nvSpPr>
            <p:cNvPr id="39" name="Oval 38"/>
            <p:cNvSpPr/>
            <p:nvPr/>
          </p:nvSpPr>
          <p:spPr>
            <a:xfrm rot="16200000">
              <a:off x="4448640" y="524237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rot="16200000">
              <a:off x="4827719" y="489574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rot="16200000">
              <a:off x="5206798" y="454911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 rot="16200000">
              <a:off x="5585877" y="420247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 rot="16200000">
              <a:off x="5964956" y="385584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rot="16200000">
              <a:off x="6344035" y="350921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 rot="16200000">
              <a:off x="6723114" y="316258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 rot="16200000">
              <a:off x="7102193" y="281595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 rot="16200000">
              <a:off x="7481272" y="246931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 rot="16200000">
              <a:off x="7860351" y="212268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 rot="16200000">
              <a:off x="8239434" y="177605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7216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V="1">
            <a:off x="4161518" y="1670437"/>
            <a:ext cx="4414613" cy="4046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10" name="Group 9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sp>
        <p:nvSpPr>
          <p:cNvPr id="14" name="Oval 13"/>
          <p:cNvSpPr/>
          <p:nvPr/>
        </p:nvSpPr>
        <p:spPr>
          <a:xfrm rot="16200000">
            <a:off x="4455730" y="5260102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rot="16200000">
            <a:off x="4834809" y="491346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 rot="16200000">
            <a:off x="5213888" y="456683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 rot="16200000">
            <a:off x="5592967" y="422020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 rot="16200000">
            <a:off x="5972046" y="387356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6200000">
            <a:off x="6351125" y="352693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 rot="16200000">
            <a:off x="6730204" y="318030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rot="16200000">
            <a:off x="7109283" y="283367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16200000">
            <a:off x="7488362" y="248704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rot="16200000">
            <a:off x="7867441" y="214040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 rot="16200000">
            <a:off x="8246524" y="179377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7488362" y="2678428"/>
            <a:ext cx="0" cy="9442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6542511" y="3619321"/>
            <a:ext cx="945851" cy="330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 rot="10800000">
            <a:off x="7219118" y="3368314"/>
            <a:ext cx="248527" cy="248094"/>
            <a:chOff x="6694911" y="2830828"/>
            <a:chExt cx="945851" cy="944202"/>
          </a:xfrm>
        </p:grpSpPr>
        <p:cxnSp>
          <p:nvCxnSpPr>
            <p:cNvPr id="39" name="Straight Connector 38"/>
            <p:cNvCxnSpPr/>
            <p:nvPr/>
          </p:nvCxnSpPr>
          <p:spPr>
            <a:xfrm>
              <a:off x="7640762" y="2830828"/>
              <a:ext cx="0" cy="944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694911" y="3771721"/>
              <a:ext cx="945851" cy="330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/>
          <p:cNvSpPr txBox="1"/>
          <p:nvPr/>
        </p:nvSpPr>
        <p:spPr>
          <a:xfrm rot="18929352">
            <a:off x="6075487" y="2658315"/>
            <a:ext cx="1127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Slope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4448640" y="1786687"/>
            <a:ext cx="3982180" cy="3657711"/>
            <a:chOff x="4448640" y="1776054"/>
            <a:chExt cx="3982180" cy="3657711"/>
          </a:xfrm>
        </p:grpSpPr>
        <p:sp>
          <p:nvSpPr>
            <p:cNvPr id="31" name="Oval 30"/>
            <p:cNvSpPr/>
            <p:nvPr/>
          </p:nvSpPr>
          <p:spPr>
            <a:xfrm rot="16200000">
              <a:off x="4448640" y="524237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 rot="16200000">
              <a:off x="4827719" y="489574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6200000">
              <a:off x="5206798" y="454911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5585877" y="420247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6200000">
              <a:off x="5964956" y="385584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6200000">
              <a:off x="6344035" y="350921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 rot="16200000">
              <a:off x="6723114" y="316258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 rot="16200000">
              <a:off x="7102193" y="281595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rot="16200000">
              <a:off x="7481272" y="246931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 rot="16200000">
              <a:off x="7860351" y="212268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 rot="16200000">
              <a:off x="8239434" y="177605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455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V="1">
            <a:off x="4161518" y="1670437"/>
            <a:ext cx="4414613" cy="4046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10" name="Group 9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sp>
        <p:nvSpPr>
          <p:cNvPr id="14" name="Oval 13"/>
          <p:cNvSpPr/>
          <p:nvPr/>
        </p:nvSpPr>
        <p:spPr>
          <a:xfrm rot="16200000">
            <a:off x="4455730" y="5260102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rot="16200000">
            <a:off x="4834809" y="491346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 rot="16200000">
            <a:off x="5213888" y="456683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 rot="16200000">
            <a:off x="5592967" y="422020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 rot="16200000">
            <a:off x="5972046" y="387356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6200000">
            <a:off x="6351125" y="352693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 rot="16200000">
            <a:off x="6730204" y="318030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rot="16200000">
            <a:off x="7109283" y="283367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16200000">
            <a:off x="7488362" y="248704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rot="16200000">
            <a:off x="7867441" y="214040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 rot="16200000">
            <a:off x="8246524" y="179377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/>
          <p:cNvCxnSpPr/>
          <p:nvPr/>
        </p:nvCxnSpPr>
        <p:spPr>
          <a:xfrm flipV="1">
            <a:off x="4161518" y="1670436"/>
            <a:ext cx="3847803" cy="35266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161518" y="1670436"/>
            <a:ext cx="3280993" cy="30071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161518" y="1670436"/>
            <a:ext cx="2714182" cy="248764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V="1">
            <a:off x="4455730" y="2189940"/>
            <a:ext cx="4120401" cy="37764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V="1">
            <a:off x="5026195" y="2709442"/>
            <a:ext cx="3549936" cy="325364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5593004" y="3228943"/>
            <a:ext cx="2983127" cy="27341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4161518" y="1695249"/>
            <a:ext cx="2120299" cy="19433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4448640" y="1786687"/>
            <a:ext cx="3982180" cy="3657711"/>
            <a:chOff x="4448640" y="1776054"/>
            <a:chExt cx="3982180" cy="3657711"/>
          </a:xfrm>
        </p:grpSpPr>
        <p:sp>
          <p:nvSpPr>
            <p:cNvPr id="49" name="Oval 48"/>
            <p:cNvSpPr/>
            <p:nvPr/>
          </p:nvSpPr>
          <p:spPr>
            <a:xfrm rot="16200000">
              <a:off x="4448640" y="524237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 rot="16200000">
              <a:off x="4827719" y="489574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 rot="16200000">
              <a:off x="5206798" y="454911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 rot="16200000">
              <a:off x="5585877" y="420247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 rot="16200000">
              <a:off x="5964956" y="385584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 rot="16200000">
              <a:off x="6344035" y="350921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 rot="16200000">
              <a:off x="6723114" y="316258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 rot="16200000">
              <a:off x="7102193" y="281595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 rot="16200000">
              <a:off x="7481272" y="246931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 rot="16200000">
              <a:off x="7860351" y="212268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>
              <a:off x="8239434" y="177605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6549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V="1">
            <a:off x="4161518" y="1670437"/>
            <a:ext cx="4414613" cy="4046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10" name="Group 9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sp>
        <p:nvSpPr>
          <p:cNvPr id="14" name="Oval 13"/>
          <p:cNvSpPr/>
          <p:nvPr/>
        </p:nvSpPr>
        <p:spPr>
          <a:xfrm rot="16200000">
            <a:off x="4455730" y="5260102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rot="16200000">
            <a:off x="4834809" y="491346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 rot="16200000">
            <a:off x="5213888" y="456683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 rot="16200000">
            <a:off x="5592967" y="422020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 rot="16200000">
            <a:off x="5972046" y="387356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6200000">
            <a:off x="6351125" y="352693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 rot="16200000">
            <a:off x="6730204" y="318030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rot="16200000">
            <a:off x="7109283" y="283367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16200000">
            <a:off x="7488362" y="248704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rot="16200000">
            <a:off x="7867441" y="214040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 rot="16200000">
            <a:off x="8246524" y="179377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Arrow 1"/>
          <p:cNvSpPr/>
          <p:nvPr/>
        </p:nvSpPr>
        <p:spPr>
          <a:xfrm>
            <a:off x="3565312" y="5582704"/>
            <a:ext cx="523221" cy="24649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820633" y="5380091"/>
            <a:ext cx="17335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432FF"/>
                </a:solidFill>
              </a:rPr>
              <a:t>Intercept</a:t>
            </a:r>
            <a:endParaRPr lang="en-US" sz="3200" b="1" dirty="0">
              <a:solidFill>
                <a:srgbClr val="0432FF"/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4448640" y="1786687"/>
            <a:ext cx="3982180" cy="3657711"/>
            <a:chOff x="4448640" y="1776054"/>
            <a:chExt cx="3982180" cy="3657711"/>
          </a:xfrm>
        </p:grpSpPr>
        <p:sp>
          <p:nvSpPr>
            <p:cNvPr id="34" name="Oval 33"/>
            <p:cNvSpPr/>
            <p:nvPr/>
          </p:nvSpPr>
          <p:spPr>
            <a:xfrm rot="16200000">
              <a:off x="4448640" y="524237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4827719" y="489574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6200000">
              <a:off x="5206798" y="454911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16200000">
              <a:off x="5585877" y="420247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6200000">
              <a:off x="5964956" y="385584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rot="16200000">
              <a:off x="6344035" y="350921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rot="16200000">
              <a:off x="6723114" y="316258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rot="16200000">
              <a:off x="7102193" y="281595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 rot="16200000">
              <a:off x="7481272" y="246931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 rot="16200000">
              <a:off x="7860351" y="212268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 rot="16200000">
              <a:off x="8239434" y="177605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767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V="1">
            <a:off x="4161518" y="1670437"/>
            <a:ext cx="4414613" cy="4046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10" name="Group 9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sp>
        <p:nvSpPr>
          <p:cNvPr id="14" name="Oval 13"/>
          <p:cNvSpPr/>
          <p:nvPr/>
        </p:nvSpPr>
        <p:spPr>
          <a:xfrm rot="16200000">
            <a:off x="4455730" y="5260102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rot="16200000">
            <a:off x="4834809" y="491346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 rot="16200000">
            <a:off x="5213888" y="456683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 rot="16200000">
            <a:off x="5592967" y="422020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 rot="16200000">
            <a:off x="5972046" y="387356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6200000">
            <a:off x="6351125" y="352693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 rot="16200000">
            <a:off x="6730204" y="318030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rot="16200000">
            <a:off x="7109283" y="283367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16200000">
            <a:off x="7488362" y="248704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rot="16200000">
            <a:off x="7867441" y="214040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 rot="16200000">
            <a:off x="8246524" y="179377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Arrow 1"/>
          <p:cNvSpPr/>
          <p:nvPr/>
        </p:nvSpPr>
        <p:spPr>
          <a:xfrm>
            <a:off x="3565312" y="5582704"/>
            <a:ext cx="523221" cy="24649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820633" y="5380091"/>
            <a:ext cx="17335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432FF"/>
                </a:solidFill>
              </a:rPr>
              <a:t>Intercept</a:t>
            </a:r>
            <a:endParaRPr lang="en-US" sz="3200" b="1" dirty="0">
              <a:solidFill>
                <a:srgbClr val="0432FF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 rot="18929352">
            <a:off x="6075487" y="2658315"/>
            <a:ext cx="1127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Slope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4448640" y="1786687"/>
            <a:ext cx="3982180" cy="3657711"/>
            <a:chOff x="4448640" y="1776054"/>
            <a:chExt cx="3982180" cy="3657711"/>
          </a:xfrm>
        </p:grpSpPr>
        <p:sp>
          <p:nvSpPr>
            <p:cNvPr id="30" name="Oval 29"/>
            <p:cNvSpPr/>
            <p:nvPr/>
          </p:nvSpPr>
          <p:spPr>
            <a:xfrm rot="16200000">
              <a:off x="4448640" y="524237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 rot="16200000">
              <a:off x="4827719" y="489574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 rot="16200000">
              <a:off x="5206798" y="454911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6200000">
              <a:off x="5585877" y="420247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5964956" y="385584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6200000">
              <a:off x="6344035" y="350921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16200000">
              <a:off x="6723114" y="316258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6200000">
              <a:off x="7102193" y="281595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rot="16200000">
              <a:off x="7481272" y="246931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rot="16200000">
              <a:off x="7860351" y="212268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rot="16200000">
              <a:off x="8239434" y="177605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2875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V="1">
            <a:off x="4161518" y="1670437"/>
            <a:ext cx="4414613" cy="4046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10" name="Group 9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sp>
        <p:nvSpPr>
          <p:cNvPr id="14" name="Oval 13"/>
          <p:cNvSpPr/>
          <p:nvPr/>
        </p:nvSpPr>
        <p:spPr>
          <a:xfrm rot="16200000">
            <a:off x="4455730" y="5260102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rot="16200000">
            <a:off x="4834809" y="491346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 rot="16200000">
            <a:off x="5213888" y="456683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 rot="16200000">
            <a:off x="5592967" y="422020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 rot="16200000">
            <a:off x="5972046" y="387356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6200000">
            <a:off x="6351125" y="352693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 rot="16200000">
            <a:off x="6730204" y="3180305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rot="16200000">
            <a:off x="7109283" y="2833673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16200000">
            <a:off x="7488362" y="2487041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rot="16200000">
            <a:off x="7867441" y="2140409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 rot="16200000">
            <a:off x="8246524" y="1793777"/>
            <a:ext cx="191386" cy="19138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Arrow 1"/>
          <p:cNvSpPr/>
          <p:nvPr/>
        </p:nvSpPr>
        <p:spPr>
          <a:xfrm>
            <a:off x="3565312" y="5582704"/>
            <a:ext cx="523221" cy="246497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820633" y="5380091"/>
            <a:ext cx="17335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432FF"/>
                </a:solidFill>
              </a:rPr>
              <a:t>Intercept</a:t>
            </a:r>
            <a:endParaRPr lang="en-US" sz="3200" b="1" dirty="0">
              <a:solidFill>
                <a:srgbClr val="0432FF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 rot="18929352">
            <a:off x="6075487" y="2658315"/>
            <a:ext cx="1127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Slope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161518" y="5213808"/>
            <a:ext cx="45550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/>
              <a:t>y</a:t>
            </a:r>
            <a:r>
              <a:rPr lang="en-US" sz="3200" i="1" dirty="0" smtClean="0"/>
              <a:t> </a:t>
            </a:r>
            <a:r>
              <a:rPr lang="en-US" sz="3200" dirty="0" smtClean="0"/>
              <a:t>=</a:t>
            </a:r>
            <a:r>
              <a:rPr lang="en-US" sz="3200" i="1" dirty="0" smtClean="0"/>
              <a:t> </a:t>
            </a:r>
            <a:r>
              <a:rPr lang="en-US" sz="3200" dirty="0" smtClean="0">
                <a:solidFill>
                  <a:srgbClr val="FF0000"/>
                </a:solidFill>
              </a:rPr>
              <a:t>a</a:t>
            </a:r>
            <a:r>
              <a:rPr lang="en-US" sz="3200" i="1" dirty="0" smtClean="0"/>
              <a:t>x </a:t>
            </a:r>
            <a:r>
              <a:rPr lang="en-US" sz="3200" dirty="0" smtClean="0"/>
              <a:t>+</a:t>
            </a:r>
            <a:r>
              <a:rPr lang="en-US" sz="3200" i="1" dirty="0" smtClean="0"/>
              <a:t> </a:t>
            </a:r>
            <a:r>
              <a:rPr lang="en-US" sz="3200" dirty="0" smtClean="0">
                <a:solidFill>
                  <a:srgbClr val="0432FF"/>
                </a:solidFill>
              </a:rPr>
              <a:t>b</a:t>
            </a:r>
            <a:endParaRPr lang="en-US" sz="3200" dirty="0">
              <a:solidFill>
                <a:srgbClr val="0432FF"/>
              </a:solidFill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4448640" y="1786687"/>
            <a:ext cx="3982180" cy="3657711"/>
            <a:chOff x="4448640" y="1776054"/>
            <a:chExt cx="3982180" cy="3657711"/>
          </a:xfrm>
        </p:grpSpPr>
        <p:sp>
          <p:nvSpPr>
            <p:cNvPr id="31" name="Oval 30"/>
            <p:cNvSpPr/>
            <p:nvPr/>
          </p:nvSpPr>
          <p:spPr>
            <a:xfrm rot="16200000">
              <a:off x="4448640" y="524237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 rot="16200000">
              <a:off x="4827719" y="489574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6200000">
              <a:off x="5206798" y="454911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5585877" y="420247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6200000">
              <a:off x="5964956" y="385584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16200000">
              <a:off x="6344035" y="350921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6200000">
              <a:off x="6723114" y="3162582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rot="16200000">
              <a:off x="7102193" y="281595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rot="16200000">
              <a:off x="7481272" y="246931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rot="16200000">
              <a:off x="7860351" y="212268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 rot="16200000">
              <a:off x="8239434" y="1776054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162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6071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579649"/>
            <a:ext cx="6095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Interpolation</a:t>
            </a:r>
            <a:endParaRPr lang="en-US" sz="3200" b="1" dirty="0">
              <a:solidFill>
                <a:srgbClr val="FF0000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948069" y="2672189"/>
            <a:ext cx="4199860" cy="3911587"/>
            <a:chOff x="0" y="1851191"/>
            <a:chExt cx="5241189" cy="4881440"/>
          </a:xfrm>
        </p:grpSpPr>
        <p:cxnSp>
          <p:nvCxnSpPr>
            <p:cNvPr id="23" name="Straight Connector 22"/>
            <p:cNvCxnSpPr/>
            <p:nvPr/>
          </p:nvCxnSpPr>
          <p:spPr>
            <a:xfrm flipV="1">
              <a:off x="686112" y="1851191"/>
              <a:ext cx="4414613" cy="404614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Group 45"/>
            <p:cNvGrpSpPr/>
            <p:nvPr/>
          </p:nvGrpSpPr>
          <p:grpSpPr>
            <a:xfrm>
              <a:off x="0" y="1854920"/>
              <a:ext cx="5241189" cy="4877711"/>
              <a:chOff x="0" y="1854920"/>
              <a:chExt cx="5241189" cy="4877711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690455" y="1854920"/>
                <a:ext cx="4550734" cy="4322598"/>
                <a:chOff x="3859619" y="2402958"/>
                <a:chExt cx="4253023" cy="3466214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859619" y="2402958"/>
                  <a:ext cx="0" cy="346621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3859619" y="5869172"/>
                  <a:ext cx="425302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" name="TextBox 25"/>
              <p:cNvSpPr txBox="1"/>
              <p:nvPr/>
            </p:nvSpPr>
            <p:spPr>
              <a:xfrm>
                <a:off x="690455" y="6209411"/>
                <a:ext cx="45507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x</a:t>
                </a:r>
                <a:endParaRPr lang="en-US" sz="280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 rot="16200000">
                <a:off x="-1899689" y="3754609"/>
                <a:ext cx="432259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y</a:t>
                </a:r>
                <a:endParaRPr lang="en-US" sz="2800" dirty="0"/>
              </a:p>
            </p:txBody>
          </p:sp>
        </p:grpSp>
        <p:sp>
          <p:nvSpPr>
            <p:cNvPr id="31" name="Oval 30"/>
            <p:cNvSpPr/>
            <p:nvPr/>
          </p:nvSpPr>
          <p:spPr>
            <a:xfrm rot="16200000">
              <a:off x="980324" y="5440856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 rot="16200000">
              <a:off x="1359403" y="5094219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 rot="16200000">
              <a:off x="1738482" y="474758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6200000">
              <a:off x="2117561" y="4400955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2496640" y="405432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6200000">
              <a:off x="2875719" y="3707691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16200000">
              <a:off x="3254798" y="3361059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6200000">
              <a:off x="3633877" y="301442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rot="16200000">
              <a:off x="4012956" y="2667795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rot="16200000">
              <a:off x="4392035" y="232116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rot="16200000">
              <a:off x="4771118" y="1974531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Right Arrow 66"/>
          <p:cNvSpPr/>
          <p:nvPr/>
        </p:nvSpPr>
        <p:spPr>
          <a:xfrm rot="16200000">
            <a:off x="1748619" y="5689266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67"/>
          <p:cNvSpPr/>
          <p:nvPr/>
        </p:nvSpPr>
        <p:spPr>
          <a:xfrm rot="16200000">
            <a:off x="2052092" y="541093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ight Arrow 68"/>
          <p:cNvSpPr/>
          <p:nvPr/>
        </p:nvSpPr>
        <p:spPr>
          <a:xfrm rot="16200000">
            <a:off x="2355565" y="513260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ight Arrow 69"/>
          <p:cNvSpPr/>
          <p:nvPr/>
        </p:nvSpPr>
        <p:spPr>
          <a:xfrm rot="16200000">
            <a:off x="2659038" y="485427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ight Arrow 70"/>
          <p:cNvSpPr/>
          <p:nvPr/>
        </p:nvSpPr>
        <p:spPr>
          <a:xfrm rot="16200000">
            <a:off x="2962511" y="457594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ight Arrow 71"/>
          <p:cNvSpPr/>
          <p:nvPr/>
        </p:nvSpPr>
        <p:spPr>
          <a:xfrm rot="16200000">
            <a:off x="3265984" y="429761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ight Arrow 72"/>
          <p:cNvSpPr/>
          <p:nvPr/>
        </p:nvSpPr>
        <p:spPr>
          <a:xfrm rot="16200000">
            <a:off x="3569457" y="401928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ight Arrow 73"/>
          <p:cNvSpPr/>
          <p:nvPr/>
        </p:nvSpPr>
        <p:spPr>
          <a:xfrm rot="16200000">
            <a:off x="3872930" y="374095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ight Arrow 74"/>
          <p:cNvSpPr/>
          <p:nvPr/>
        </p:nvSpPr>
        <p:spPr>
          <a:xfrm rot="16200000">
            <a:off x="4176403" y="346262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ight Arrow 75"/>
          <p:cNvSpPr/>
          <p:nvPr/>
        </p:nvSpPr>
        <p:spPr>
          <a:xfrm rot="16200000">
            <a:off x="4479879" y="318429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8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95999" y="1579649"/>
            <a:ext cx="6096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0432FF"/>
                </a:solidFill>
              </a:rPr>
              <a:t>Extrapolation</a:t>
            </a:r>
            <a:endParaRPr lang="en-US" sz="3200" b="1" dirty="0">
              <a:solidFill>
                <a:srgbClr val="0432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579649"/>
            <a:ext cx="6095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Interpolation</a:t>
            </a:r>
            <a:endParaRPr lang="en-US" sz="3200" b="1" dirty="0">
              <a:solidFill>
                <a:srgbClr val="FF0000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948069" y="2672189"/>
            <a:ext cx="4199860" cy="3911587"/>
            <a:chOff x="0" y="1851191"/>
            <a:chExt cx="5241189" cy="4881440"/>
          </a:xfrm>
        </p:grpSpPr>
        <p:cxnSp>
          <p:nvCxnSpPr>
            <p:cNvPr id="23" name="Straight Connector 22"/>
            <p:cNvCxnSpPr/>
            <p:nvPr/>
          </p:nvCxnSpPr>
          <p:spPr>
            <a:xfrm flipV="1">
              <a:off x="686112" y="1851191"/>
              <a:ext cx="4414613" cy="404614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Group 45"/>
            <p:cNvGrpSpPr/>
            <p:nvPr/>
          </p:nvGrpSpPr>
          <p:grpSpPr>
            <a:xfrm>
              <a:off x="0" y="1854920"/>
              <a:ext cx="5241189" cy="4877711"/>
              <a:chOff x="0" y="1854920"/>
              <a:chExt cx="5241189" cy="4877711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690455" y="1854920"/>
                <a:ext cx="4550734" cy="4322598"/>
                <a:chOff x="3859619" y="2402958"/>
                <a:chExt cx="4253023" cy="3466214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859619" y="2402958"/>
                  <a:ext cx="0" cy="346621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3859619" y="5869172"/>
                  <a:ext cx="425302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" name="TextBox 25"/>
              <p:cNvSpPr txBox="1"/>
              <p:nvPr/>
            </p:nvSpPr>
            <p:spPr>
              <a:xfrm>
                <a:off x="690455" y="6209411"/>
                <a:ext cx="45507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x</a:t>
                </a:r>
                <a:endParaRPr lang="en-US" sz="280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 rot="16200000">
                <a:off x="-1899689" y="3754609"/>
                <a:ext cx="432259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y</a:t>
                </a:r>
                <a:endParaRPr lang="en-US" sz="2800" dirty="0"/>
              </a:p>
            </p:txBody>
          </p:sp>
        </p:grpSp>
        <p:sp>
          <p:nvSpPr>
            <p:cNvPr id="31" name="Oval 30"/>
            <p:cNvSpPr/>
            <p:nvPr/>
          </p:nvSpPr>
          <p:spPr>
            <a:xfrm rot="16200000">
              <a:off x="980324" y="5440856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 rot="16200000">
              <a:off x="1359403" y="5094219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 rot="16200000">
              <a:off x="1738482" y="474758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6200000">
              <a:off x="2117561" y="4400955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2496640" y="405432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6200000">
              <a:off x="2875719" y="3707691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16200000">
              <a:off x="3254798" y="3361059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 rot="16200000">
              <a:off x="3633877" y="301442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 rot="16200000">
              <a:off x="4012956" y="2667795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 rot="16200000">
              <a:off x="4392035" y="232116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 rot="16200000">
              <a:off x="4771118" y="1974531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7044069" y="2672189"/>
            <a:ext cx="4199860" cy="3911587"/>
            <a:chOff x="0" y="1851191"/>
            <a:chExt cx="5241189" cy="4881440"/>
          </a:xfrm>
        </p:grpSpPr>
        <p:cxnSp>
          <p:nvCxnSpPr>
            <p:cNvPr id="49" name="Straight Connector 48"/>
            <p:cNvCxnSpPr/>
            <p:nvPr/>
          </p:nvCxnSpPr>
          <p:spPr>
            <a:xfrm flipV="1">
              <a:off x="686112" y="1851191"/>
              <a:ext cx="4414613" cy="404614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49"/>
            <p:cNvGrpSpPr/>
            <p:nvPr/>
          </p:nvGrpSpPr>
          <p:grpSpPr>
            <a:xfrm>
              <a:off x="0" y="1854920"/>
              <a:ext cx="5241189" cy="4877711"/>
              <a:chOff x="0" y="1854920"/>
              <a:chExt cx="5241189" cy="4877711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690455" y="1854920"/>
                <a:ext cx="4550734" cy="4322598"/>
                <a:chOff x="3859619" y="2402958"/>
                <a:chExt cx="4253023" cy="346621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3859619" y="2402958"/>
                  <a:ext cx="0" cy="346621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3859619" y="5869172"/>
                  <a:ext cx="425302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" name="TextBox 62"/>
              <p:cNvSpPr txBox="1"/>
              <p:nvPr/>
            </p:nvSpPr>
            <p:spPr>
              <a:xfrm>
                <a:off x="690455" y="6209411"/>
                <a:ext cx="45507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x</a:t>
                </a:r>
                <a:endParaRPr lang="en-US" sz="2800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 rot="16200000">
                <a:off x="-1899689" y="3754609"/>
                <a:ext cx="432259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y</a:t>
                </a:r>
                <a:endParaRPr lang="en-US" sz="2800" dirty="0"/>
              </a:p>
            </p:txBody>
          </p:sp>
        </p:grpSp>
        <p:sp>
          <p:nvSpPr>
            <p:cNvPr id="51" name="Oval 50"/>
            <p:cNvSpPr/>
            <p:nvPr/>
          </p:nvSpPr>
          <p:spPr>
            <a:xfrm rot="16200000">
              <a:off x="980324" y="5440856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 rot="16200000">
              <a:off x="1359403" y="5094219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 rot="16200000">
              <a:off x="1738482" y="474758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 rot="16200000">
              <a:off x="2117561" y="4400955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 rot="16200000">
              <a:off x="2496640" y="405432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 rot="16200000">
              <a:off x="2875719" y="3707691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 rot="16200000">
              <a:off x="3254798" y="3361059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 rot="16200000">
              <a:off x="3633877" y="301442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6200000">
              <a:off x="4012956" y="2667795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rot="16200000">
              <a:off x="4392035" y="232116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>
              <a:off x="4771118" y="1974531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Right Arrow 66"/>
          <p:cNvSpPr/>
          <p:nvPr/>
        </p:nvSpPr>
        <p:spPr>
          <a:xfrm rot="16200000">
            <a:off x="1748619" y="5689266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67"/>
          <p:cNvSpPr/>
          <p:nvPr/>
        </p:nvSpPr>
        <p:spPr>
          <a:xfrm rot="16200000">
            <a:off x="2052092" y="541093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ight Arrow 68"/>
          <p:cNvSpPr/>
          <p:nvPr/>
        </p:nvSpPr>
        <p:spPr>
          <a:xfrm rot="16200000">
            <a:off x="2355565" y="513260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ight Arrow 69"/>
          <p:cNvSpPr/>
          <p:nvPr/>
        </p:nvSpPr>
        <p:spPr>
          <a:xfrm rot="16200000">
            <a:off x="2659038" y="485427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ight Arrow 70"/>
          <p:cNvSpPr/>
          <p:nvPr/>
        </p:nvSpPr>
        <p:spPr>
          <a:xfrm rot="16200000">
            <a:off x="2962511" y="457594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ight Arrow 71"/>
          <p:cNvSpPr/>
          <p:nvPr/>
        </p:nvSpPr>
        <p:spPr>
          <a:xfrm rot="16200000">
            <a:off x="3265984" y="429761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ight Arrow 72"/>
          <p:cNvSpPr/>
          <p:nvPr/>
        </p:nvSpPr>
        <p:spPr>
          <a:xfrm rot="16200000">
            <a:off x="3569457" y="401928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ight Arrow 73"/>
          <p:cNvSpPr/>
          <p:nvPr/>
        </p:nvSpPr>
        <p:spPr>
          <a:xfrm rot="16200000">
            <a:off x="3872930" y="374095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ight Arrow 74"/>
          <p:cNvSpPr/>
          <p:nvPr/>
        </p:nvSpPr>
        <p:spPr>
          <a:xfrm rot="16200000">
            <a:off x="4176403" y="346262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ight Arrow 75"/>
          <p:cNvSpPr/>
          <p:nvPr/>
        </p:nvSpPr>
        <p:spPr>
          <a:xfrm rot="16200000">
            <a:off x="4479879" y="3184295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ight Arrow 76"/>
          <p:cNvSpPr/>
          <p:nvPr/>
        </p:nvSpPr>
        <p:spPr>
          <a:xfrm rot="8100000">
            <a:off x="7042132" y="6064130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ight Arrow 77"/>
          <p:cNvSpPr/>
          <p:nvPr/>
        </p:nvSpPr>
        <p:spPr>
          <a:xfrm rot="18757726">
            <a:off x="11123514" y="2313312"/>
            <a:ext cx="523221" cy="246497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4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81" name="Group 80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TextBox 81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83" name="TextBox 8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80923" y="2337208"/>
            <a:ext cx="3878252" cy="2950971"/>
            <a:chOff x="4580923" y="2337208"/>
            <a:chExt cx="3878252" cy="2950971"/>
          </a:xfrm>
        </p:grpSpPr>
        <p:sp>
          <p:nvSpPr>
            <p:cNvPr id="86" name="Oval 85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6038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13002" y="2794946"/>
            <a:ext cx="721229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400" dirty="0" smtClean="0"/>
              <a:t>Introduction to bivariate data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400" dirty="0" smtClean="0"/>
              <a:t>Regression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400" dirty="0" smtClean="0"/>
              <a:t>Correlation</a:t>
            </a:r>
            <a:endParaRPr lang="en-US" sz="4400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Today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137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" name="Straight Connector 97"/>
          <p:cNvCxnSpPr/>
          <p:nvPr/>
        </p:nvCxnSpPr>
        <p:spPr>
          <a:xfrm flipV="1">
            <a:off x="4161518" y="1839433"/>
            <a:ext cx="4414613" cy="36442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81" name="Group 80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TextBox 81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83" name="TextBox 8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580923" y="2337208"/>
            <a:ext cx="3878252" cy="2950971"/>
            <a:chOff x="4580923" y="2337208"/>
            <a:chExt cx="3878252" cy="2950971"/>
          </a:xfrm>
        </p:grpSpPr>
        <p:sp>
          <p:nvSpPr>
            <p:cNvPr id="26" name="Oval 25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085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Straight Connector 96"/>
          <p:cNvCxnSpPr/>
          <p:nvPr/>
        </p:nvCxnSpPr>
        <p:spPr>
          <a:xfrm flipV="1">
            <a:off x="4161518" y="1670437"/>
            <a:ext cx="4414613" cy="4046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4161518" y="1839433"/>
            <a:ext cx="4414613" cy="36442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81" name="Group 80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TextBox 81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83" name="TextBox 8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580923" y="2337208"/>
            <a:ext cx="3878252" cy="2950971"/>
            <a:chOff x="4580923" y="2337208"/>
            <a:chExt cx="3878252" cy="2950971"/>
          </a:xfrm>
        </p:grpSpPr>
        <p:sp>
          <p:nvSpPr>
            <p:cNvPr id="26" name="Oval 25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084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Straight Connector 96"/>
          <p:cNvCxnSpPr/>
          <p:nvPr/>
        </p:nvCxnSpPr>
        <p:spPr>
          <a:xfrm flipV="1">
            <a:off x="4161518" y="1670437"/>
            <a:ext cx="4414613" cy="4046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4161518" y="1839433"/>
            <a:ext cx="4414613" cy="36442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V="1">
            <a:off x="4170205" y="1988289"/>
            <a:ext cx="4568818" cy="320419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81" name="Group 80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TextBox 81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83" name="TextBox 8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580923" y="2337208"/>
            <a:ext cx="3878252" cy="2950971"/>
            <a:chOff x="4580923" y="2337208"/>
            <a:chExt cx="3878252" cy="2950971"/>
          </a:xfrm>
        </p:grpSpPr>
        <p:sp>
          <p:nvSpPr>
            <p:cNvPr id="26" name="Oval 25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795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81" name="Group 80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TextBox 81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83" name="TextBox 8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161518" y="1839433"/>
            <a:ext cx="4414613" cy="3644256"/>
            <a:chOff x="4161518" y="1839433"/>
            <a:chExt cx="4414613" cy="3644256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4161518" y="1839433"/>
              <a:ext cx="4414613" cy="364425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/>
          <p:nvPr/>
        </p:nvCxnSpPr>
        <p:spPr>
          <a:xfrm>
            <a:off x="4667694" y="5064893"/>
            <a:ext cx="0" cy="14327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4894522" y="4642113"/>
            <a:ext cx="0" cy="25949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419061" y="4147974"/>
            <a:ext cx="0" cy="28832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677787" y="4241413"/>
            <a:ext cx="0" cy="25188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6307238" y="3221473"/>
            <a:ext cx="0" cy="47972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395421" y="3597649"/>
            <a:ext cx="0" cy="30388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93" idx="6"/>
          </p:cNvCxnSpPr>
          <p:nvPr/>
        </p:nvCxnSpPr>
        <p:spPr>
          <a:xfrm>
            <a:off x="6951385" y="3179906"/>
            <a:ext cx="473" cy="11684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91" idx="6"/>
          </p:cNvCxnSpPr>
          <p:nvPr/>
        </p:nvCxnSpPr>
        <p:spPr>
          <a:xfrm>
            <a:off x="7354770" y="2859559"/>
            <a:ext cx="4670" cy="12847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543737" y="2421515"/>
            <a:ext cx="0" cy="26852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972582" y="2337208"/>
            <a:ext cx="0" cy="55339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8358899" y="1994954"/>
            <a:ext cx="0" cy="54524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4580923" y="2337208"/>
            <a:ext cx="3878252" cy="2950971"/>
            <a:chOff x="4580923" y="2337208"/>
            <a:chExt cx="3878252" cy="2950971"/>
          </a:xfrm>
        </p:grpSpPr>
        <p:sp>
          <p:nvSpPr>
            <p:cNvPr id="57" name="Oval 56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772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81" name="Group 80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TextBox 81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83" name="TextBox 8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161518" y="1839433"/>
            <a:ext cx="4414613" cy="3644256"/>
            <a:chOff x="4161518" y="1839433"/>
            <a:chExt cx="4414613" cy="3644256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4161518" y="1839433"/>
              <a:ext cx="4414613" cy="364425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/>
          <p:nvPr/>
        </p:nvCxnSpPr>
        <p:spPr>
          <a:xfrm>
            <a:off x="4667694" y="5064893"/>
            <a:ext cx="0" cy="14327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4894522" y="4642113"/>
            <a:ext cx="0" cy="25949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419061" y="4147974"/>
            <a:ext cx="0" cy="28832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677787" y="4241413"/>
            <a:ext cx="0" cy="25188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6307238" y="3221473"/>
            <a:ext cx="0" cy="47972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395421" y="3597649"/>
            <a:ext cx="0" cy="30388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93" idx="6"/>
          </p:cNvCxnSpPr>
          <p:nvPr/>
        </p:nvCxnSpPr>
        <p:spPr>
          <a:xfrm>
            <a:off x="6951385" y="3179906"/>
            <a:ext cx="473" cy="11684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91" idx="6"/>
          </p:cNvCxnSpPr>
          <p:nvPr/>
        </p:nvCxnSpPr>
        <p:spPr>
          <a:xfrm>
            <a:off x="7354770" y="2859559"/>
            <a:ext cx="4670" cy="12847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7543737" y="2421515"/>
            <a:ext cx="0" cy="26852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972582" y="2337208"/>
            <a:ext cx="0" cy="55339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8358899" y="1994954"/>
            <a:ext cx="0" cy="54524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4580923" y="2337208"/>
            <a:ext cx="3878252" cy="2950971"/>
            <a:chOff x="4580923" y="2337208"/>
            <a:chExt cx="3878252" cy="2950971"/>
          </a:xfrm>
        </p:grpSpPr>
        <p:sp>
          <p:nvSpPr>
            <p:cNvPr id="57" name="Oval 56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909938" y="1564685"/>
            <a:ext cx="2372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mtClean="0">
                <a:solidFill>
                  <a:srgbClr val="FF0000"/>
                </a:solidFill>
              </a:rPr>
              <a:t>(Least squares)</a:t>
            </a:r>
            <a:endParaRPr lang="en-US" sz="28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55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81" name="Group 80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TextBox 81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83" name="TextBox 8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4580923" y="2337208"/>
            <a:ext cx="3878252" cy="2950971"/>
            <a:chOff x="4580923" y="2337208"/>
            <a:chExt cx="3878252" cy="2950971"/>
          </a:xfrm>
        </p:grpSpPr>
        <p:sp>
          <p:nvSpPr>
            <p:cNvPr id="57" name="Oval 56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901365" y="4469761"/>
                <a:ext cx="5213415" cy="12540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𝑎</m:t>
                      </m:r>
                      <m:r>
                        <a:rPr lang="en-GB" sz="36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3600" b="0" i="1" smtClean="0"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36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is-IS" sz="36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i="1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i="1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i="1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1365" y="4469761"/>
                <a:ext cx="5213415" cy="125406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159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81" name="Group 80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TextBox 81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83" name="TextBox 8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4580923" y="2337208"/>
            <a:ext cx="3878252" cy="2950971"/>
            <a:chOff x="4580923" y="2337208"/>
            <a:chExt cx="3878252" cy="2950971"/>
          </a:xfrm>
        </p:grpSpPr>
        <p:sp>
          <p:nvSpPr>
            <p:cNvPr id="57" name="Oval 56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901365" y="4469761"/>
                <a:ext cx="5213415" cy="12540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𝑎</m:t>
                      </m:r>
                      <m:r>
                        <a:rPr lang="en-GB" sz="36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3600" b="0" i="1" smtClean="0"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36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is-IS" sz="36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i="1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i="1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i="1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1365" y="4469761"/>
                <a:ext cx="5213415" cy="125406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/>
          <p:cNvSpPr txBox="1"/>
          <p:nvPr/>
        </p:nvSpPr>
        <p:spPr>
          <a:xfrm>
            <a:off x="4169338" y="1726139"/>
            <a:ext cx="45550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0432FF"/>
                </a:solidFill>
              </a:rPr>
              <a:t>b </a:t>
            </a:r>
            <a:r>
              <a:rPr lang="en-US" sz="3200" dirty="0" smtClean="0"/>
              <a:t>=</a:t>
            </a:r>
            <a:r>
              <a:rPr lang="en-US" sz="3200" i="1" dirty="0" smtClean="0"/>
              <a:t> </a:t>
            </a:r>
            <a:r>
              <a:rPr lang="en-US" sz="3200" i="1" dirty="0"/>
              <a:t>y </a:t>
            </a:r>
            <a:r>
              <a:rPr lang="en-US" sz="3200" i="1" dirty="0" smtClean="0"/>
              <a:t>- </a:t>
            </a:r>
            <a:r>
              <a:rPr lang="en-US" sz="3200" dirty="0" smtClean="0">
                <a:solidFill>
                  <a:srgbClr val="FF0000"/>
                </a:solidFill>
              </a:rPr>
              <a:t>a</a:t>
            </a:r>
            <a:r>
              <a:rPr lang="en-US" sz="3200" i="1" dirty="0" smtClean="0"/>
              <a:t>x</a:t>
            </a:r>
            <a:endParaRPr lang="en-US" sz="3200" dirty="0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08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318052" y="3664096"/>
            <a:ext cx="9555896" cy="954107"/>
            <a:chOff x="1805496" y="3323853"/>
            <a:chExt cx="9555896" cy="954107"/>
          </a:xfrm>
        </p:grpSpPr>
        <p:sp>
          <p:nvSpPr>
            <p:cNvPr id="26" name="TextBox 25"/>
            <p:cNvSpPr txBox="1"/>
            <p:nvPr/>
          </p:nvSpPr>
          <p:spPr>
            <a:xfrm>
              <a:off x="3014235" y="3323853"/>
              <a:ext cx="834715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tr-TR" sz="2800" dirty="0" err="1">
                  <a:latin typeface="Courier" charset="0"/>
                  <a:ea typeface="Courier" charset="0"/>
                  <a:cs typeface="Courier" charset="0"/>
                </a:rPr>
                <a:t>s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lope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 &lt;- 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lm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(y ~ x)$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coefficients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[2]</a:t>
              </a:r>
            </a:p>
            <a:p>
              <a:pPr algn="ctr"/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intercept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 </a:t>
              </a:r>
              <a:r>
                <a:rPr lang="tr-TR" sz="2800" dirty="0">
                  <a:latin typeface="Courier" charset="0"/>
                  <a:ea typeface="Courier" charset="0"/>
                  <a:cs typeface="Courier" charset="0"/>
                </a:rPr>
                <a:t>&lt;- </a:t>
              </a:r>
              <a:r>
                <a:rPr lang="tr-TR" sz="2800" dirty="0" err="1">
                  <a:latin typeface="Courier" charset="0"/>
                  <a:ea typeface="Courier" charset="0"/>
                  <a:cs typeface="Courier" charset="0"/>
                </a:rPr>
                <a:t>lm</a:t>
              </a:r>
              <a:r>
                <a:rPr lang="tr-TR" sz="2800" dirty="0">
                  <a:latin typeface="Courier" charset="0"/>
                  <a:ea typeface="Courier" charset="0"/>
                  <a:cs typeface="Courier" charset="0"/>
                </a:rPr>
                <a:t>(y ~ x)$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coefficients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[1]</a:t>
              </a:r>
              <a:endParaRPr lang="tr-TR" sz="2800" dirty="0">
                <a:latin typeface="Courier" charset="0"/>
                <a:ea typeface="Courier" charset="0"/>
                <a:cs typeface="Courier" charset="0"/>
              </a:endParaRPr>
            </a:p>
          </p:txBody>
        </p:sp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496" y="3441164"/>
              <a:ext cx="928532" cy="7194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767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/>
          <p:cNvGrpSpPr/>
          <p:nvPr/>
        </p:nvGrpSpPr>
        <p:grpSpPr>
          <a:xfrm>
            <a:off x="4165492" y="1544060"/>
            <a:ext cx="4095293" cy="4037836"/>
            <a:chOff x="4165492" y="1958928"/>
            <a:chExt cx="4095293" cy="4037836"/>
          </a:xfrm>
        </p:grpSpPr>
        <p:sp>
          <p:nvSpPr>
            <p:cNvPr id="25" name="Rectangle 24"/>
            <p:cNvSpPr/>
            <p:nvPr/>
          </p:nvSpPr>
          <p:spPr>
            <a:xfrm>
              <a:off x="4165492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847178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165492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4847178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533303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214989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533303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214989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897044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7578730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6897044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578730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165492" y="3966730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847178" y="3966730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165492" y="3297463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47178" y="3297463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533303" y="3963386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6214989" y="3963386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5533303" y="329411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214989" y="329411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897044" y="3963386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578730" y="3963386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6897044" y="329411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578730" y="329411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165492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47178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165492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847178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533303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214989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5533303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214989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897044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78730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897044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7578730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</a:t>
            </a:r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165861" y="1544060"/>
            <a:ext cx="4094924" cy="4037836"/>
            <a:chOff x="3859619" y="2402958"/>
            <a:chExt cx="4253023" cy="3466214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3859619" y="2402958"/>
              <a:ext cx="0" cy="346621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859619" y="5869172"/>
              <a:ext cx="4253023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4165861" y="6147189"/>
            <a:ext cx="4094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x</a:t>
            </a:r>
            <a:endParaRPr lang="en-US" sz="280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1404828" y="3301367"/>
            <a:ext cx="403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y</a:t>
            </a:r>
            <a:endParaRPr lang="en-US" sz="28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165491" y="1544060"/>
            <a:ext cx="4095294" cy="40378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 rot="5032907">
            <a:off x="4141707" y="2201489"/>
            <a:ext cx="3878252" cy="2950971"/>
            <a:chOff x="4580923" y="2337208"/>
            <a:chExt cx="3878252" cy="2950971"/>
          </a:xfrm>
        </p:grpSpPr>
        <p:sp>
          <p:nvSpPr>
            <p:cNvPr id="14" name="Oval 13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5" name="TextBox 84"/>
          <p:cNvSpPr txBox="1"/>
          <p:nvPr/>
        </p:nvSpPr>
        <p:spPr>
          <a:xfrm rot="16200000">
            <a:off x="3750866" y="532028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0</a:t>
            </a:r>
            <a:endParaRPr lang="en-US" sz="2800"/>
          </a:p>
        </p:txBody>
      </p:sp>
      <p:sp>
        <p:nvSpPr>
          <p:cNvPr id="86" name="TextBox 85"/>
          <p:cNvSpPr txBox="1"/>
          <p:nvPr/>
        </p:nvSpPr>
        <p:spPr>
          <a:xfrm rot="16200000">
            <a:off x="3777782" y="196018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5</a:t>
            </a:r>
            <a:endParaRPr lang="en-US" sz="2800" dirty="0"/>
          </a:p>
        </p:txBody>
      </p:sp>
      <p:sp>
        <p:nvSpPr>
          <p:cNvPr id="87" name="TextBox 86"/>
          <p:cNvSpPr txBox="1"/>
          <p:nvPr/>
        </p:nvSpPr>
        <p:spPr>
          <a:xfrm>
            <a:off x="3990744" y="5551191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0</a:t>
            </a:r>
            <a:endParaRPr lang="en-US" sz="2800"/>
          </a:p>
        </p:txBody>
      </p:sp>
      <p:sp>
        <p:nvSpPr>
          <p:cNvPr id="88" name="TextBox 87"/>
          <p:cNvSpPr txBox="1"/>
          <p:nvPr/>
        </p:nvSpPr>
        <p:spPr>
          <a:xfrm>
            <a:off x="7384713" y="5578107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5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38301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/>
          <p:cNvGrpSpPr/>
          <p:nvPr/>
        </p:nvGrpSpPr>
        <p:grpSpPr>
          <a:xfrm>
            <a:off x="4165492" y="1544060"/>
            <a:ext cx="4095293" cy="4037836"/>
            <a:chOff x="4165492" y="1958928"/>
            <a:chExt cx="4095293" cy="4037836"/>
          </a:xfrm>
        </p:grpSpPr>
        <p:sp>
          <p:nvSpPr>
            <p:cNvPr id="25" name="Rectangle 24"/>
            <p:cNvSpPr/>
            <p:nvPr/>
          </p:nvSpPr>
          <p:spPr>
            <a:xfrm>
              <a:off x="4165492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847178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165492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4847178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533303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214989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533303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214989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897044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7578730" y="531470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6897044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578730" y="4645442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165492" y="3966730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847178" y="3966730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165492" y="3297463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47178" y="3297463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533303" y="3963386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6214989" y="3963386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5533303" y="329411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214989" y="329411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897044" y="3963386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578730" y="3963386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6897044" y="329411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578730" y="3294119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165492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47178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165492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847178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533303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214989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5533303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214989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897044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578730" y="2628195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897044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7578730" y="1958928"/>
              <a:ext cx="682055" cy="68205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</a:t>
            </a:r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165861" y="1544060"/>
            <a:ext cx="4094924" cy="4037836"/>
            <a:chOff x="3859619" y="2402958"/>
            <a:chExt cx="4253023" cy="3466214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3859619" y="2402958"/>
              <a:ext cx="0" cy="346621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859619" y="5869172"/>
              <a:ext cx="4253023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4165861" y="6147189"/>
            <a:ext cx="4094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x</a:t>
            </a:r>
            <a:endParaRPr lang="en-US" sz="280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1404828" y="3301367"/>
            <a:ext cx="403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y</a:t>
            </a:r>
            <a:endParaRPr lang="en-US" sz="28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165491" y="1544060"/>
            <a:ext cx="4095294" cy="40378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 rot="5032907">
            <a:off x="4141707" y="2201489"/>
            <a:ext cx="3878252" cy="2950971"/>
            <a:chOff x="4580923" y="2337208"/>
            <a:chExt cx="3878252" cy="2950971"/>
          </a:xfrm>
        </p:grpSpPr>
        <p:sp>
          <p:nvSpPr>
            <p:cNvPr id="14" name="Oval 13"/>
            <p:cNvSpPr/>
            <p:nvPr/>
          </p:nvSpPr>
          <p:spPr>
            <a:xfrm rot="16200000">
              <a:off x="4580923" y="50967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rot="16200000">
              <a:off x="6293060" y="376499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 rot="16200000">
              <a:off x="4801092" y="45795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 rot="16200000">
              <a:off x="5339808" y="4071293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 rot="16200000">
              <a:off x="5578360" y="4446930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 rot="16200000">
              <a:off x="7259077" y="2859559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6200000">
              <a:off x="6225301" y="31789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 rot="16200000">
              <a:off x="6855692" y="3179906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 rot="16200000">
              <a:off x="7888707" y="2793227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 rot="16200000">
              <a:off x="7450463" y="233720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 rot="16200000">
              <a:off x="8267789" y="2391348"/>
              <a:ext cx="191386" cy="1913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5" name="TextBox 84"/>
          <p:cNvSpPr txBox="1"/>
          <p:nvPr/>
        </p:nvSpPr>
        <p:spPr>
          <a:xfrm rot="16200000">
            <a:off x="3750866" y="532028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0</a:t>
            </a:r>
            <a:endParaRPr lang="en-US" sz="2800"/>
          </a:p>
        </p:txBody>
      </p:sp>
      <p:sp>
        <p:nvSpPr>
          <p:cNvPr id="86" name="TextBox 85"/>
          <p:cNvSpPr txBox="1"/>
          <p:nvPr/>
        </p:nvSpPr>
        <p:spPr>
          <a:xfrm rot="16200000">
            <a:off x="3777782" y="196018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5</a:t>
            </a:r>
            <a:endParaRPr lang="en-US" sz="2800" dirty="0"/>
          </a:p>
        </p:txBody>
      </p:sp>
      <p:sp>
        <p:nvSpPr>
          <p:cNvPr id="87" name="TextBox 86"/>
          <p:cNvSpPr txBox="1"/>
          <p:nvPr/>
        </p:nvSpPr>
        <p:spPr>
          <a:xfrm>
            <a:off x="3990744" y="5551191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0</a:t>
            </a:r>
            <a:endParaRPr lang="en-US" sz="2800"/>
          </a:p>
        </p:txBody>
      </p:sp>
      <p:sp>
        <p:nvSpPr>
          <p:cNvPr id="88" name="TextBox 87"/>
          <p:cNvSpPr txBox="1"/>
          <p:nvPr/>
        </p:nvSpPr>
        <p:spPr>
          <a:xfrm>
            <a:off x="7384713" y="5578107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5</a:t>
            </a:r>
            <a:endParaRPr lang="en-US" sz="2800" dirty="0"/>
          </a:p>
        </p:txBody>
      </p:sp>
      <p:sp>
        <p:nvSpPr>
          <p:cNvPr id="70" name="TextBox 69"/>
          <p:cNvSpPr txBox="1"/>
          <p:nvPr/>
        </p:nvSpPr>
        <p:spPr>
          <a:xfrm>
            <a:off x="8942101" y="3654133"/>
            <a:ext cx="2435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/>
              <a:t>y</a:t>
            </a:r>
            <a:r>
              <a:rPr lang="en-US" sz="3200" i="1" dirty="0" smtClean="0"/>
              <a:t> </a:t>
            </a:r>
            <a:r>
              <a:rPr lang="en-US" sz="3200" dirty="0" smtClean="0"/>
              <a:t>=</a:t>
            </a:r>
            <a:r>
              <a:rPr lang="en-US" sz="3200" i="1" dirty="0" smtClean="0"/>
              <a:t> </a:t>
            </a:r>
            <a:r>
              <a:rPr lang="en-US" sz="3200" dirty="0" smtClean="0">
                <a:solidFill>
                  <a:srgbClr val="FF0000"/>
                </a:solidFill>
              </a:rPr>
              <a:t>-1</a:t>
            </a:r>
            <a:r>
              <a:rPr lang="en-US" sz="3200" i="1" dirty="0" smtClean="0"/>
              <a:t>x </a:t>
            </a:r>
            <a:r>
              <a:rPr lang="en-US" sz="3200" smtClean="0"/>
              <a:t>+</a:t>
            </a:r>
            <a:r>
              <a:rPr lang="en-US" sz="3200" i="1" smtClean="0"/>
              <a:t> </a:t>
            </a:r>
            <a:r>
              <a:rPr lang="en-US" sz="3200" smtClean="0">
                <a:solidFill>
                  <a:srgbClr val="0432FF"/>
                </a:solidFill>
              </a:rPr>
              <a:t>6</a:t>
            </a:r>
            <a:endParaRPr lang="en-US" sz="3200" dirty="0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532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Univariate data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9414" y="1542815"/>
            <a:ext cx="20403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0432FF"/>
                </a:solidFill>
              </a:rPr>
              <a:t>Population</a:t>
            </a:r>
            <a:endParaRPr lang="en-US" sz="3200" b="1" dirty="0">
              <a:solidFill>
                <a:srgbClr val="0432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72686" y="1542815"/>
            <a:ext cx="14414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Sample</a:t>
            </a:r>
            <a:endParaRPr lang="en-US" sz="3200" b="1" dirty="0">
              <a:solidFill>
                <a:srgbClr val="C0000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2" t="16314" r="6045" b="14039"/>
          <a:stretch/>
        </p:blipFill>
        <p:spPr>
          <a:xfrm>
            <a:off x="118333" y="2878554"/>
            <a:ext cx="6282465" cy="322103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4" t="22431" r="48105" b="14667"/>
          <a:stretch/>
        </p:blipFill>
        <p:spPr>
          <a:xfrm>
            <a:off x="7267790" y="2738471"/>
            <a:ext cx="3851213" cy="344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5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Interpreting slopes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2700664" y="1532718"/>
            <a:ext cx="2742494" cy="2491800"/>
            <a:chOff x="2020179" y="1660314"/>
            <a:chExt cx="2742494" cy="2491800"/>
          </a:xfrm>
        </p:grpSpPr>
        <p:cxnSp>
          <p:nvCxnSpPr>
            <p:cNvPr id="93" name="Straight Connector 92"/>
            <p:cNvCxnSpPr/>
            <p:nvPr/>
          </p:nvCxnSpPr>
          <p:spPr>
            <a:xfrm flipH="1">
              <a:off x="2632477" y="1862796"/>
              <a:ext cx="2130196" cy="180007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608217" y="1660315"/>
              <a:ext cx="2154456" cy="2207612"/>
              <a:chOff x="3859619" y="2402958"/>
              <a:chExt cx="4253023" cy="3466214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/>
            <p:cNvSpPr txBox="1"/>
            <p:nvPr/>
          </p:nvSpPr>
          <p:spPr>
            <a:xfrm>
              <a:off x="2608217" y="3866053"/>
              <a:ext cx="2154456" cy="286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x</a:t>
              </a:r>
              <a:endParaRPr lang="en-US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1054014" y="2626479"/>
              <a:ext cx="2207612" cy="275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y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2303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Interpreting slopes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2700664" y="1532718"/>
            <a:ext cx="2742494" cy="2491800"/>
            <a:chOff x="2020179" y="1660314"/>
            <a:chExt cx="2742494" cy="2491800"/>
          </a:xfrm>
        </p:grpSpPr>
        <p:cxnSp>
          <p:nvCxnSpPr>
            <p:cNvPr id="93" name="Straight Connector 92"/>
            <p:cNvCxnSpPr/>
            <p:nvPr/>
          </p:nvCxnSpPr>
          <p:spPr>
            <a:xfrm flipH="1">
              <a:off x="2632477" y="1862796"/>
              <a:ext cx="2130196" cy="180007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608217" y="1660315"/>
              <a:ext cx="2154456" cy="2207612"/>
              <a:chOff x="3859619" y="2402958"/>
              <a:chExt cx="4253023" cy="3466214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/>
            <p:cNvSpPr txBox="1"/>
            <p:nvPr/>
          </p:nvSpPr>
          <p:spPr>
            <a:xfrm>
              <a:off x="2608217" y="3866053"/>
              <a:ext cx="2154456" cy="286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x</a:t>
              </a:r>
              <a:endParaRPr lang="en-US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1054014" y="2626479"/>
              <a:ext cx="2207612" cy="275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y</a:t>
              </a:r>
              <a:endParaRPr lang="en-US" sz="2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2700664" y="4160873"/>
            <a:ext cx="2742494" cy="2491800"/>
            <a:chOff x="2020179" y="4214038"/>
            <a:chExt cx="2742494" cy="2491800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2632476" y="4444693"/>
              <a:ext cx="1928891" cy="197508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/>
            <p:cNvGrpSpPr/>
            <p:nvPr/>
          </p:nvGrpSpPr>
          <p:grpSpPr>
            <a:xfrm>
              <a:off x="2020179" y="4214038"/>
              <a:ext cx="2742494" cy="2491800"/>
              <a:chOff x="2020179" y="4214038"/>
              <a:chExt cx="2742494" cy="2491800"/>
            </a:xfrm>
          </p:grpSpPr>
          <p:grpSp>
            <p:nvGrpSpPr>
              <p:cNvPr id="71" name="Group 70"/>
              <p:cNvGrpSpPr/>
              <p:nvPr/>
            </p:nvGrpSpPr>
            <p:grpSpPr>
              <a:xfrm>
                <a:off x="2608217" y="4214039"/>
                <a:ext cx="2154456" cy="2207612"/>
                <a:chOff x="3859619" y="2402958"/>
                <a:chExt cx="4253023" cy="3466214"/>
              </a:xfrm>
            </p:grpSpPr>
            <p:cxnSp>
              <p:nvCxnSpPr>
                <p:cNvPr id="74" name="Straight Connector 73"/>
                <p:cNvCxnSpPr/>
                <p:nvPr/>
              </p:nvCxnSpPr>
              <p:spPr>
                <a:xfrm>
                  <a:off x="3859619" y="2402958"/>
                  <a:ext cx="0" cy="346621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3859619" y="5869172"/>
                  <a:ext cx="425302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2" name="TextBox 71"/>
              <p:cNvSpPr txBox="1"/>
              <p:nvPr/>
            </p:nvSpPr>
            <p:spPr>
              <a:xfrm>
                <a:off x="2608217" y="6419777"/>
                <a:ext cx="2154456" cy="286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x</a:t>
                </a:r>
                <a:endParaRPr lang="en-US" sz="280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 rot="16200000">
                <a:off x="1054014" y="5180203"/>
                <a:ext cx="2207612" cy="2752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y</a:t>
                </a:r>
                <a:endParaRPr lang="en-US" sz="2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42034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Interpreting slopes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2700664" y="1532718"/>
            <a:ext cx="2742494" cy="2491800"/>
            <a:chOff x="2020179" y="1660314"/>
            <a:chExt cx="2742494" cy="2491800"/>
          </a:xfrm>
        </p:grpSpPr>
        <p:cxnSp>
          <p:nvCxnSpPr>
            <p:cNvPr id="93" name="Straight Connector 92"/>
            <p:cNvCxnSpPr/>
            <p:nvPr/>
          </p:nvCxnSpPr>
          <p:spPr>
            <a:xfrm flipH="1">
              <a:off x="2632477" y="1862796"/>
              <a:ext cx="2130196" cy="180007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608217" y="1660315"/>
              <a:ext cx="2154456" cy="2207612"/>
              <a:chOff x="3859619" y="2402958"/>
              <a:chExt cx="4253023" cy="3466214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/>
            <p:cNvSpPr txBox="1"/>
            <p:nvPr/>
          </p:nvSpPr>
          <p:spPr>
            <a:xfrm>
              <a:off x="2608217" y="3866053"/>
              <a:ext cx="2154456" cy="286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x</a:t>
              </a:r>
              <a:endParaRPr lang="en-US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1054014" y="2626479"/>
              <a:ext cx="2207612" cy="275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y</a:t>
              </a:r>
              <a:endParaRPr lang="en-US" sz="2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2700664" y="4160873"/>
            <a:ext cx="2742494" cy="2491800"/>
            <a:chOff x="2020179" y="4214038"/>
            <a:chExt cx="2742494" cy="2491800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2632476" y="4444693"/>
              <a:ext cx="1928891" cy="197508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/>
            <p:cNvGrpSpPr/>
            <p:nvPr/>
          </p:nvGrpSpPr>
          <p:grpSpPr>
            <a:xfrm>
              <a:off x="2020179" y="4214038"/>
              <a:ext cx="2742494" cy="2491800"/>
              <a:chOff x="2020179" y="4214038"/>
              <a:chExt cx="2742494" cy="2491800"/>
            </a:xfrm>
          </p:grpSpPr>
          <p:grpSp>
            <p:nvGrpSpPr>
              <p:cNvPr id="71" name="Group 70"/>
              <p:cNvGrpSpPr/>
              <p:nvPr/>
            </p:nvGrpSpPr>
            <p:grpSpPr>
              <a:xfrm>
                <a:off x="2608217" y="4214039"/>
                <a:ext cx="2154456" cy="2207612"/>
                <a:chOff x="3859619" y="2402958"/>
                <a:chExt cx="4253023" cy="3466214"/>
              </a:xfrm>
            </p:grpSpPr>
            <p:cxnSp>
              <p:nvCxnSpPr>
                <p:cNvPr id="74" name="Straight Connector 73"/>
                <p:cNvCxnSpPr/>
                <p:nvPr/>
              </p:nvCxnSpPr>
              <p:spPr>
                <a:xfrm>
                  <a:off x="3859619" y="2402958"/>
                  <a:ext cx="0" cy="346621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3859619" y="5869172"/>
                  <a:ext cx="425302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2" name="TextBox 71"/>
              <p:cNvSpPr txBox="1"/>
              <p:nvPr/>
            </p:nvSpPr>
            <p:spPr>
              <a:xfrm>
                <a:off x="2608217" y="6419777"/>
                <a:ext cx="2154456" cy="286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x</a:t>
                </a:r>
                <a:endParaRPr lang="en-US" sz="280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 rot="16200000">
                <a:off x="1054014" y="5180203"/>
                <a:ext cx="2207612" cy="2752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y</a:t>
                </a:r>
                <a:endParaRPr lang="en-US" sz="2800" dirty="0"/>
              </a:p>
            </p:txBody>
          </p:sp>
        </p:grpSp>
      </p:grpSp>
      <p:grpSp>
        <p:nvGrpSpPr>
          <p:cNvPr id="100" name="Group 99"/>
          <p:cNvGrpSpPr/>
          <p:nvPr/>
        </p:nvGrpSpPr>
        <p:grpSpPr>
          <a:xfrm>
            <a:off x="6255483" y="1532718"/>
            <a:ext cx="2742494" cy="2491800"/>
            <a:chOff x="5574998" y="1660314"/>
            <a:chExt cx="2742494" cy="249180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6175166" y="3394169"/>
              <a:ext cx="2142326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oup 75"/>
            <p:cNvGrpSpPr/>
            <p:nvPr/>
          </p:nvGrpSpPr>
          <p:grpSpPr>
            <a:xfrm>
              <a:off x="5574998" y="1660314"/>
              <a:ext cx="2742494" cy="2491800"/>
              <a:chOff x="2020179" y="4214038"/>
              <a:chExt cx="2742494" cy="24918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2608217" y="4214039"/>
                <a:ext cx="2154456" cy="2207612"/>
                <a:chOff x="3859619" y="2402958"/>
                <a:chExt cx="4253023" cy="3466214"/>
              </a:xfrm>
            </p:grpSpPr>
            <p:cxnSp>
              <p:nvCxnSpPr>
                <p:cNvPr id="80" name="Straight Connector 79"/>
                <p:cNvCxnSpPr/>
                <p:nvPr/>
              </p:nvCxnSpPr>
              <p:spPr>
                <a:xfrm>
                  <a:off x="3859619" y="2402958"/>
                  <a:ext cx="0" cy="346621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/>
                <p:cNvCxnSpPr/>
                <p:nvPr/>
              </p:nvCxnSpPr>
              <p:spPr>
                <a:xfrm>
                  <a:off x="3859619" y="5869172"/>
                  <a:ext cx="425302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TextBox 77"/>
              <p:cNvSpPr txBox="1"/>
              <p:nvPr/>
            </p:nvSpPr>
            <p:spPr>
              <a:xfrm>
                <a:off x="2608217" y="6419777"/>
                <a:ext cx="2154456" cy="286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x</a:t>
                </a:r>
                <a:endParaRPr lang="en-US" sz="2800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 rot="16200000">
                <a:off x="1054014" y="5180203"/>
                <a:ext cx="2207612" cy="2752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y</a:t>
                </a:r>
                <a:endParaRPr lang="en-US" sz="2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4388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Interpreting slopes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2700664" y="1532718"/>
            <a:ext cx="2742494" cy="2491800"/>
            <a:chOff x="2020179" y="1660314"/>
            <a:chExt cx="2742494" cy="2491800"/>
          </a:xfrm>
        </p:grpSpPr>
        <p:cxnSp>
          <p:nvCxnSpPr>
            <p:cNvPr id="93" name="Straight Connector 92"/>
            <p:cNvCxnSpPr/>
            <p:nvPr/>
          </p:nvCxnSpPr>
          <p:spPr>
            <a:xfrm flipH="1">
              <a:off x="2632477" y="1862796"/>
              <a:ext cx="2130196" cy="180007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608217" y="1660315"/>
              <a:ext cx="2154456" cy="2207612"/>
              <a:chOff x="3859619" y="2402958"/>
              <a:chExt cx="4253023" cy="3466214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/>
            <p:cNvSpPr txBox="1"/>
            <p:nvPr/>
          </p:nvSpPr>
          <p:spPr>
            <a:xfrm>
              <a:off x="2608217" y="3866053"/>
              <a:ext cx="2154456" cy="2860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x</a:t>
              </a:r>
              <a:endParaRPr lang="en-US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1054014" y="2626479"/>
              <a:ext cx="2207612" cy="275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y</a:t>
              </a:r>
              <a:endParaRPr lang="en-US" sz="2800" dirty="0"/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2700664" y="4160873"/>
            <a:ext cx="2742494" cy="2491800"/>
            <a:chOff x="2020179" y="4214038"/>
            <a:chExt cx="2742494" cy="2491800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2632476" y="4444693"/>
              <a:ext cx="1928891" cy="197508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/>
            <p:cNvGrpSpPr/>
            <p:nvPr/>
          </p:nvGrpSpPr>
          <p:grpSpPr>
            <a:xfrm>
              <a:off x="2020179" y="4214038"/>
              <a:ext cx="2742494" cy="2491800"/>
              <a:chOff x="2020179" y="4214038"/>
              <a:chExt cx="2742494" cy="2491800"/>
            </a:xfrm>
          </p:grpSpPr>
          <p:grpSp>
            <p:nvGrpSpPr>
              <p:cNvPr id="71" name="Group 70"/>
              <p:cNvGrpSpPr/>
              <p:nvPr/>
            </p:nvGrpSpPr>
            <p:grpSpPr>
              <a:xfrm>
                <a:off x="2608217" y="4214039"/>
                <a:ext cx="2154456" cy="2207612"/>
                <a:chOff x="3859619" y="2402958"/>
                <a:chExt cx="4253023" cy="3466214"/>
              </a:xfrm>
            </p:grpSpPr>
            <p:cxnSp>
              <p:nvCxnSpPr>
                <p:cNvPr id="74" name="Straight Connector 73"/>
                <p:cNvCxnSpPr/>
                <p:nvPr/>
              </p:nvCxnSpPr>
              <p:spPr>
                <a:xfrm>
                  <a:off x="3859619" y="2402958"/>
                  <a:ext cx="0" cy="346621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/>
                <p:cNvCxnSpPr/>
                <p:nvPr/>
              </p:nvCxnSpPr>
              <p:spPr>
                <a:xfrm>
                  <a:off x="3859619" y="5869172"/>
                  <a:ext cx="425302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2" name="TextBox 71"/>
              <p:cNvSpPr txBox="1"/>
              <p:nvPr/>
            </p:nvSpPr>
            <p:spPr>
              <a:xfrm>
                <a:off x="2608217" y="6419777"/>
                <a:ext cx="2154456" cy="286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x</a:t>
                </a:r>
                <a:endParaRPr lang="en-US" sz="280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 rot="16200000">
                <a:off x="1054014" y="5180203"/>
                <a:ext cx="2207612" cy="2752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y</a:t>
                </a:r>
                <a:endParaRPr lang="en-US" sz="2800" dirty="0"/>
              </a:p>
            </p:txBody>
          </p:sp>
        </p:grpSp>
      </p:grpSp>
      <p:grpSp>
        <p:nvGrpSpPr>
          <p:cNvPr id="100" name="Group 99"/>
          <p:cNvGrpSpPr/>
          <p:nvPr/>
        </p:nvGrpSpPr>
        <p:grpSpPr>
          <a:xfrm>
            <a:off x="6255483" y="1532718"/>
            <a:ext cx="2742494" cy="2491800"/>
            <a:chOff x="5574998" y="1660314"/>
            <a:chExt cx="2742494" cy="249180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6175166" y="3394169"/>
              <a:ext cx="2142326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oup 75"/>
            <p:cNvGrpSpPr/>
            <p:nvPr/>
          </p:nvGrpSpPr>
          <p:grpSpPr>
            <a:xfrm>
              <a:off x="5574998" y="1660314"/>
              <a:ext cx="2742494" cy="2491800"/>
              <a:chOff x="2020179" y="4214038"/>
              <a:chExt cx="2742494" cy="24918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2608217" y="4214039"/>
                <a:ext cx="2154456" cy="2207612"/>
                <a:chOff x="3859619" y="2402958"/>
                <a:chExt cx="4253023" cy="3466214"/>
              </a:xfrm>
            </p:grpSpPr>
            <p:cxnSp>
              <p:nvCxnSpPr>
                <p:cNvPr id="80" name="Straight Connector 79"/>
                <p:cNvCxnSpPr/>
                <p:nvPr/>
              </p:nvCxnSpPr>
              <p:spPr>
                <a:xfrm>
                  <a:off x="3859619" y="2402958"/>
                  <a:ext cx="0" cy="346621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/>
                <p:cNvCxnSpPr/>
                <p:nvPr/>
              </p:nvCxnSpPr>
              <p:spPr>
                <a:xfrm>
                  <a:off x="3859619" y="5869172"/>
                  <a:ext cx="425302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8" name="TextBox 77"/>
              <p:cNvSpPr txBox="1"/>
              <p:nvPr/>
            </p:nvSpPr>
            <p:spPr>
              <a:xfrm>
                <a:off x="2608217" y="6419777"/>
                <a:ext cx="2154456" cy="286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x</a:t>
                </a:r>
                <a:endParaRPr lang="en-US" sz="2800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 rot="16200000">
                <a:off x="1054014" y="5180203"/>
                <a:ext cx="2207612" cy="2752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y</a:t>
                </a:r>
                <a:endParaRPr lang="en-US" sz="2800" dirty="0"/>
              </a:p>
            </p:txBody>
          </p:sp>
        </p:grpSp>
      </p:grpSp>
      <p:grpSp>
        <p:nvGrpSpPr>
          <p:cNvPr id="99" name="Group 98"/>
          <p:cNvGrpSpPr/>
          <p:nvPr/>
        </p:nvGrpSpPr>
        <p:grpSpPr>
          <a:xfrm>
            <a:off x="6255483" y="4160873"/>
            <a:ext cx="2742494" cy="2491800"/>
            <a:chOff x="5574998" y="4071943"/>
            <a:chExt cx="2742494" cy="2491800"/>
          </a:xfrm>
        </p:grpSpPr>
        <p:cxnSp>
          <p:nvCxnSpPr>
            <p:cNvPr id="95" name="Straight Connector 94"/>
            <p:cNvCxnSpPr/>
            <p:nvPr/>
          </p:nvCxnSpPr>
          <p:spPr>
            <a:xfrm flipV="1">
              <a:off x="6662605" y="4071943"/>
              <a:ext cx="0" cy="220573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3" name="Group 82"/>
            <p:cNvGrpSpPr/>
            <p:nvPr/>
          </p:nvGrpSpPr>
          <p:grpSpPr>
            <a:xfrm>
              <a:off x="5574998" y="4071943"/>
              <a:ext cx="2742494" cy="2491800"/>
              <a:chOff x="2020179" y="4214038"/>
              <a:chExt cx="2742494" cy="2491800"/>
            </a:xfrm>
          </p:grpSpPr>
          <p:grpSp>
            <p:nvGrpSpPr>
              <p:cNvPr id="84" name="Group 83"/>
              <p:cNvGrpSpPr/>
              <p:nvPr/>
            </p:nvGrpSpPr>
            <p:grpSpPr>
              <a:xfrm>
                <a:off x="2608217" y="4214039"/>
                <a:ext cx="2154456" cy="2207612"/>
                <a:chOff x="3859619" y="2402958"/>
                <a:chExt cx="4253023" cy="3466214"/>
              </a:xfrm>
            </p:grpSpPr>
            <p:cxnSp>
              <p:nvCxnSpPr>
                <p:cNvPr id="91" name="Straight Connector 90"/>
                <p:cNvCxnSpPr/>
                <p:nvPr/>
              </p:nvCxnSpPr>
              <p:spPr>
                <a:xfrm>
                  <a:off x="3859619" y="2402958"/>
                  <a:ext cx="0" cy="346621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>
                  <a:off x="3859619" y="5869172"/>
                  <a:ext cx="4253023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9" name="TextBox 88"/>
              <p:cNvSpPr txBox="1"/>
              <p:nvPr/>
            </p:nvSpPr>
            <p:spPr>
              <a:xfrm>
                <a:off x="2608217" y="6419777"/>
                <a:ext cx="2154456" cy="2860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x</a:t>
                </a:r>
                <a:endParaRPr lang="en-US" sz="2800"/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 rot="16200000">
                <a:off x="1054014" y="5180203"/>
                <a:ext cx="2207612" cy="2752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smtClean="0"/>
                  <a:t>y</a:t>
                </a:r>
                <a:endParaRPr lang="en-US" sz="2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867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More complex regressions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2" t="22784" r="24859" b="3123"/>
          <a:stretch/>
        </p:blipFill>
        <p:spPr>
          <a:xfrm>
            <a:off x="367064" y="1427377"/>
            <a:ext cx="5884882" cy="537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99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More complex regressions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2" t="22784" r="24859" b="3123"/>
          <a:stretch/>
        </p:blipFill>
        <p:spPr>
          <a:xfrm>
            <a:off x="367064" y="1427377"/>
            <a:ext cx="5884882" cy="53710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19963" y="3838739"/>
            <a:ext cx="405110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2800" dirty="0" err="1" smtClean="0">
                <a:latin typeface="Courier" charset="0"/>
                <a:ea typeface="Courier" charset="0"/>
                <a:cs typeface="Courier" charset="0"/>
              </a:rPr>
              <a:t>lm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(y ~ </a:t>
            </a:r>
            <a:r>
              <a:rPr lang="tr-TR" sz="2800" dirty="0" err="1" smtClean="0">
                <a:latin typeface="Courier" charset="0"/>
                <a:ea typeface="Courier" charset="0"/>
                <a:cs typeface="Courier" charset="0"/>
              </a:rPr>
              <a:t>poly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(x, 2))</a:t>
            </a:r>
          </a:p>
          <a:p>
            <a:pPr algn="ctr"/>
            <a:r>
              <a:rPr lang="tr-TR" sz="2800" dirty="0" err="1">
                <a:latin typeface="Courier" charset="0"/>
                <a:ea typeface="Courier" charset="0"/>
                <a:cs typeface="Courier" charset="0"/>
              </a:rPr>
              <a:t>lm</a:t>
            </a:r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(y ~ </a:t>
            </a:r>
            <a:r>
              <a:rPr lang="tr-TR" sz="2800" dirty="0" err="1">
                <a:latin typeface="Courier" charset="0"/>
                <a:ea typeface="Courier" charset="0"/>
                <a:cs typeface="Courier" charset="0"/>
              </a:rPr>
              <a:t>poly</a:t>
            </a:r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(x, 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3))</a:t>
            </a:r>
            <a:endParaRPr lang="tr-TR" sz="2800" dirty="0">
              <a:latin typeface="Courier" charset="0"/>
              <a:ea typeface="Courier" charset="0"/>
              <a:cs typeface="Courier" charset="0"/>
            </a:endParaRPr>
          </a:p>
          <a:p>
            <a:pPr algn="ctr"/>
            <a:r>
              <a:rPr lang="tr-TR" sz="2800" dirty="0" err="1">
                <a:latin typeface="Courier" charset="0"/>
                <a:ea typeface="Courier" charset="0"/>
                <a:cs typeface="Courier" charset="0"/>
              </a:rPr>
              <a:t>lm</a:t>
            </a:r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(y ~ </a:t>
            </a:r>
            <a:r>
              <a:rPr lang="tr-TR" sz="2800" dirty="0" err="1">
                <a:latin typeface="Courier" charset="0"/>
                <a:ea typeface="Courier" charset="0"/>
                <a:cs typeface="Courier" charset="0"/>
              </a:rPr>
              <a:t>poly</a:t>
            </a:r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(x, 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4))</a:t>
            </a:r>
            <a:endParaRPr lang="tr-TR" sz="2800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251" y="3012629"/>
            <a:ext cx="928532" cy="71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5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50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1" b="4529"/>
          <a:stretch/>
        </p:blipFill>
        <p:spPr>
          <a:xfrm>
            <a:off x="-1" y="1310591"/>
            <a:ext cx="6203329" cy="554740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92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49138">
            <a:off x="5376733" y="1425533"/>
            <a:ext cx="7000496" cy="55023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1" b="4529"/>
          <a:stretch/>
        </p:blipFill>
        <p:spPr>
          <a:xfrm>
            <a:off x="-1" y="1310591"/>
            <a:ext cx="6203329" cy="554740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82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49138">
            <a:off x="5376733" y="1436166"/>
            <a:ext cx="7000496" cy="55023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1" b="4529"/>
          <a:stretch/>
        </p:blipFill>
        <p:spPr>
          <a:xfrm>
            <a:off x="-1" y="1310591"/>
            <a:ext cx="6203329" cy="554740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6" t="13833" r="22180" b="2500"/>
          <a:stretch/>
        </p:blipFill>
        <p:spPr>
          <a:xfrm>
            <a:off x="662455" y="1551105"/>
            <a:ext cx="4909005" cy="507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96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Bivariate data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009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049724" y="3823117"/>
            <a:ext cx="8164342" cy="584775"/>
            <a:chOff x="2141313" y="3876282"/>
            <a:chExt cx="8164342" cy="584775"/>
          </a:xfrm>
        </p:grpSpPr>
        <p:sp>
          <p:nvSpPr>
            <p:cNvPr id="13" name="TextBox 12"/>
            <p:cNvSpPr txBox="1"/>
            <p:nvPr/>
          </p:nvSpPr>
          <p:spPr>
            <a:xfrm>
              <a:off x="7515469" y="3876282"/>
              <a:ext cx="27901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0432FF"/>
                  </a:solidFill>
                </a:rPr>
                <a:t>Diameter (mm)</a:t>
              </a:r>
              <a:endParaRPr lang="en-US" sz="3200" b="1" dirty="0">
                <a:solidFill>
                  <a:srgbClr val="0432FF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141313" y="3876282"/>
              <a:ext cx="225241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F0000"/>
                  </a:solidFill>
                </a:rPr>
                <a:t>N Chambers</a:t>
              </a:r>
              <a:endParaRPr lang="en-US" sz="3200" b="1" baseline="-250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7351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6" t="13833" r="22180" b="2500"/>
          <a:stretch/>
        </p:blipFill>
        <p:spPr>
          <a:xfrm>
            <a:off x="215888" y="1502204"/>
            <a:ext cx="4909005" cy="507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14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6" t="13833" r="22180" b="2500"/>
          <a:stretch/>
        </p:blipFill>
        <p:spPr>
          <a:xfrm>
            <a:off x="215888" y="1502204"/>
            <a:ext cx="4909005" cy="50757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42006" y="2203919"/>
            <a:ext cx="64139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 &lt;- c(20, 22, 25, 28, 30)</a:t>
            </a:r>
          </a:p>
          <a:p>
            <a:pPr algn="ctr"/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 &lt;- c(70, 90, 125, 190, 280)</a:t>
            </a:r>
            <a:endParaRPr lang="en-US" sz="2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6" t="13833" r="22180" b="2500"/>
          <a:stretch/>
        </p:blipFill>
        <p:spPr>
          <a:xfrm>
            <a:off x="215888" y="1502204"/>
            <a:ext cx="4909005" cy="50757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6042265" y="3700155"/>
                <a:ext cx="5213415" cy="12540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𝑎</m:t>
                      </m:r>
                      <m:r>
                        <a:rPr lang="en-GB" sz="36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3600" b="0" i="1" smtClean="0"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36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is-IS" sz="36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i="1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i="1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i="1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2265" y="3700155"/>
                <a:ext cx="5213415" cy="1254061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5442006" y="2203919"/>
            <a:ext cx="64139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 &lt;- c(20, 22, 25, 28, 30)</a:t>
            </a:r>
          </a:p>
          <a:p>
            <a:pPr algn="ctr"/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 &lt;- c(70, 90, 125, 190, 280)</a:t>
            </a:r>
            <a:endParaRPr lang="en-US" sz="2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423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6" t="13833" r="22180" b="2500"/>
          <a:stretch/>
        </p:blipFill>
        <p:spPr>
          <a:xfrm>
            <a:off x="215888" y="1502204"/>
            <a:ext cx="4909005" cy="50757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042265" y="3700155"/>
                <a:ext cx="5213415" cy="12540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𝑎</m:t>
                      </m:r>
                      <m:r>
                        <a:rPr lang="en-GB" sz="36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3600" b="0" i="1" smtClean="0"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36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is-IS" sz="36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i="1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i="1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i="1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2265" y="3700155"/>
                <a:ext cx="5213415" cy="1254061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495612" y="5496345"/>
                <a:ext cx="230672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rgbClr val="0432FF"/>
                          </a:solidFill>
                          <a:latin typeface="Cambria Math" charset="0"/>
                        </a:rPr>
                        <m:t>𝑏</m:t>
                      </m:r>
                      <m:r>
                        <a:rPr lang="en-GB" sz="36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GB" sz="36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GB" sz="36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𝑦</m:t>
                          </m:r>
                        </m:e>
                      </m:acc>
                      <m:r>
                        <a:rPr lang="en-GB" sz="36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−</m:t>
                      </m:r>
                      <m:r>
                        <a:rPr lang="en-GB" sz="3600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𝑎</m:t>
                      </m:r>
                      <m:acc>
                        <m:accPr>
                          <m:chr m:val="̅"/>
                          <m:ctrlPr>
                            <a:rPr lang="en-GB" sz="36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GB" sz="36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sz="3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5612" y="5496345"/>
                <a:ext cx="2306721" cy="553998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5442006" y="2203919"/>
            <a:ext cx="64139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 &lt;- c(20, 22, 25, 28, 30)</a:t>
            </a:r>
          </a:p>
          <a:p>
            <a:pPr algn="ctr"/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 &lt;- c(70, 90, 125, 190, 280)</a:t>
            </a:r>
            <a:endParaRPr lang="en-US" sz="2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54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042265" y="3700155"/>
                <a:ext cx="5213415" cy="12540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𝑎</m:t>
                      </m:r>
                      <m:r>
                        <a:rPr lang="en-GB" sz="36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3600" b="0" i="1" smtClean="0"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36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b="0" i="1" smtClean="0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𝑌</m:t>
                                  </m:r>
                                </m:e>
                              </m:acc>
                              <m:r>
                                <a:rPr lang="en-GB" sz="36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is-IS" sz="36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3600" i="1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3600" i="1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3600" i="1"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3600" i="1"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36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  <m:sub>
                                  <m:r>
                                    <a:rPr lang="en-GB" sz="3600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3600" i="1">
                                  <a:latin typeface="Cambria Math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GB" sz="3600" i="1"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3600" b="0" i="1" smtClean="0">
                                      <a:latin typeface="Cambria Math" charset="0"/>
                                    </a:rPr>
                                    <m:t>𝑋</m:t>
                                  </m:r>
                                </m:e>
                              </m:acc>
                              <m:r>
                                <a:rPr lang="en-GB" sz="3600" i="1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2265" y="3700155"/>
                <a:ext cx="5213415" cy="1254061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495612" y="5496345"/>
                <a:ext cx="230672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3600" b="0" i="1" smtClean="0">
                          <a:solidFill>
                            <a:srgbClr val="0432FF"/>
                          </a:solidFill>
                          <a:latin typeface="Cambria Math" charset="0"/>
                        </a:rPr>
                        <m:t>𝑏</m:t>
                      </m:r>
                      <m:r>
                        <a:rPr lang="en-GB" sz="36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acc>
                        <m:accPr>
                          <m:chr m:val="̅"/>
                          <m:ctrlPr>
                            <a:rPr lang="en-GB" sz="36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GB" sz="36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𝑦</m:t>
                          </m:r>
                        </m:e>
                      </m:acc>
                      <m:r>
                        <a:rPr lang="en-GB" sz="36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−</m:t>
                      </m:r>
                      <m:r>
                        <a:rPr lang="en-GB" sz="3600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𝑎</m:t>
                      </m:r>
                      <m:acc>
                        <m:accPr>
                          <m:chr m:val="̅"/>
                          <m:ctrlPr>
                            <a:rPr lang="en-GB" sz="36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en-GB" sz="36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sz="3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5612" y="5496345"/>
                <a:ext cx="2306721" cy="553998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5442006" y="2203919"/>
            <a:ext cx="64139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 &lt;- c(20, 22, 25, 28, 30)</a:t>
            </a:r>
          </a:p>
          <a:p>
            <a:pPr algn="ctr"/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en-US" sz="2800" dirty="0" smtClean="0">
                <a:latin typeface="Courier" charset="0"/>
                <a:ea typeface="Courier" charset="0"/>
                <a:cs typeface="Courier" charset="0"/>
              </a:rPr>
              <a:t> &lt;- c(70, 90, 125, 190, 280)</a:t>
            </a:r>
            <a:endParaRPr lang="en-US" sz="28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74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" t="7753" r="35885" b="2325"/>
          <a:stretch/>
        </p:blipFill>
        <p:spPr>
          <a:xfrm>
            <a:off x="346766" y="1414128"/>
            <a:ext cx="6000870" cy="530564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28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49138">
            <a:off x="5376733" y="1425533"/>
            <a:ext cx="7000496" cy="55023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" t="7753" r="35885" b="2325"/>
          <a:stretch/>
        </p:blipFill>
        <p:spPr>
          <a:xfrm>
            <a:off x="346766" y="1414128"/>
            <a:ext cx="6000870" cy="530564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Exercise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5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777" y="1202702"/>
            <a:ext cx="7896446" cy="574286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err="1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Anscombe’s</a:t>
            </a:r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quartet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779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Measuring relationships between variables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038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Bivariate data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2142" y="2210242"/>
            <a:ext cx="57184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Dependent / Response variable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0589" y="2933256"/>
            <a:ext cx="72145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variable we wish to explain; by convention </a:t>
            </a:r>
            <a:r>
              <a:rPr lang="en-US" sz="2800" i="1" dirty="0" smtClean="0"/>
              <a:t>y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16862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72142" y="2210242"/>
            <a:ext cx="4215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Strength of relationship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40589" y="2933256"/>
            <a:ext cx="62544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How strong of an effect does x have on y?</a:t>
            </a:r>
            <a:endParaRPr lang="en-US" sz="2800" i="1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Measuring relationships between variables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90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72142" y="4482337"/>
            <a:ext cx="34658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432FF"/>
                </a:solidFill>
              </a:rPr>
              <a:t>Sign of relationship</a:t>
            </a:r>
            <a:endParaRPr lang="en-US" sz="3200" b="1" dirty="0">
              <a:solidFill>
                <a:srgbClr val="0432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2142" y="2210242"/>
            <a:ext cx="4215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Strength of relationship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40589" y="2933256"/>
            <a:ext cx="62544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How strong of an effect does x have on y?</a:t>
            </a:r>
            <a:endParaRPr lang="en-US" sz="2800" i="1" dirty="0"/>
          </a:p>
        </p:txBody>
      </p:sp>
      <p:sp>
        <p:nvSpPr>
          <p:cNvPr id="11" name="TextBox 10"/>
          <p:cNvSpPr txBox="1"/>
          <p:nvPr/>
        </p:nvSpPr>
        <p:spPr>
          <a:xfrm>
            <a:off x="840589" y="5205351"/>
            <a:ext cx="8030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Does y increase (+</a:t>
            </a:r>
            <a:r>
              <a:rPr lang="en-US" sz="2800" dirty="0" err="1" smtClean="0"/>
              <a:t>ve</a:t>
            </a:r>
            <a:r>
              <a:rPr lang="en-US" sz="2800" dirty="0" smtClean="0"/>
              <a:t>) or decrease (-</a:t>
            </a:r>
            <a:r>
              <a:rPr lang="en-US" sz="2800" dirty="0" err="1" smtClean="0"/>
              <a:t>ve</a:t>
            </a:r>
            <a:r>
              <a:rPr lang="en-US" sz="2800" dirty="0" smtClean="0"/>
              <a:t>) as x increases?</a:t>
            </a:r>
            <a:endParaRPr lang="en-US" sz="2800" i="1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Measuring relationships between variables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125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851811" y="2523460"/>
            <a:ext cx="8488378" cy="659219"/>
            <a:chOff x="318977" y="3427228"/>
            <a:chExt cx="11430000" cy="659219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318977" y="3756837"/>
              <a:ext cx="11430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318977" y="3427228"/>
              <a:ext cx="0" cy="65921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033977" y="3427228"/>
              <a:ext cx="0" cy="65921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1748977" y="3427228"/>
              <a:ext cx="0" cy="65921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863870" y="3574886"/>
            <a:ext cx="2039679" cy="2004312"/>
            <a:chOff x="863870" y="3574886"/>
            <a:chExt cx="2039679" cy="2004312"/>
          </a:xfrm>
        </p:grpSpPr>
        <p:cxnSp>
          <p:nvCxnSpPr>
            <p:cNvPr id="36" name="Straight Connector 35"/>
            <p:cNvCxnSpPr/>
            <p:nvPr/>
          </p:nvCxnSpPr>
          <p:spPr>
            <a:xfrm>
              <a:off x="863870" y="3574886"/>
              <a:ext cx="0" cy="200431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63870" y="5579198"/>
              <a:ext cx="2039679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Group 77"/>
            <p:cNvGrpSpPr/>
            <p:nvPr/>
          </p:nvGrpSpPr>
          <p:grpSpPr>
            <a:xfrm rot="5400000">
              <a:off x="983158" y="3651614"/>
              <a:ext cx="1784848" cy="1696016"/>
              <a:chOff x="993791" y="3385797"/>
              <a:chExt cx="1784848" cy="1696016"/>
            </a:xfrm>
          </p:grpSpPr>
          <p:sp>
            <p:nvSpPr>
              <p:cNvPr id="38" name="Oval 37"/>
              <p:cNvSpPr/>
              <p:nvPr/>
            </p:nvSpPr>
            <p:spPr>
              <a:xfrm rot="16200000">
                <a:off x="992311" y="4994551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 rot="16200000">
                <a:off x="1162218" y="4833821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 rot="16200000">
                <a:off x="1332124" y="4673094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 rot="16200000">
                <a:off x="1502031" y="4512367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 rot="16200000">
                <a:off x="1671937" y="4351640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 rot="16200000">
                <a:off x="1841844" y="4190913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 rot="16200000">
                <a:off x="2011750" y="4030186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 rot="16200000">
                <a:off x="2181657" y="3869459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 rot="16200000">
                <a:off x="2351563" y="3708731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 rot="16200000">
                <a:off x="2521470" y="3548004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 rot="16200000">
                <a:off x="2691378" y="3387277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64" name="Straight Connector 63"/>
          <p:cNvCxnSpPr/>
          <p:nvPr/>
        </p:nvCxnSpPr>
        <p:spPr>
          <a:xfrm>
            <a:off x="5066224" y="3609681"/>
            <a:ext cx="0" cy="20043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5066224" y="5613993"/>
            <a:ext cx="203967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 rot="18777566">
            <a:off x="5151269" y="4479451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 rot="18777566">
            <a:off x="5333045" y="4477611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 rot="18777566">
            <a:off x="5514821" y="4475773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 rot="18777566">
            <a:off x="5696597" y="4473935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 rot="18777566">
            <a:off x="5878373" y="4472097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 rot="18777566">
            <a:off x="6060149" y="4470259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 rot="18777566">
            <a:off x="6241925" y="4468421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 rot="18777566">
            <a:off x="6423701" y="4466584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 rot="18777566">
            <a:off x="6787253" y="4464745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 rot="18777566">
            <a:off x="6605477" y="4462907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 rot="18777566">
            <a:off x="6969028" y="4461070"/>
            <a:ext cx="88742" cy="8578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1584249" y="1935955"/>
            <a:ext cx="518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-1</a:t>
            </a:r>
            <a:endParaRPr lang="en-US" sz="3200" dirty="0"/>
          </a:p>
        </p:txBody>
      </p:sp>
      <p:sp>
        <p:nvSpPr>
          <p:cNvPr id="80" name="TextBox 79"/>
          <p:cNvSpPr txBox="1"/>
          <p:nvPr/>
        </p:nvSpPr>
        <p:spPr>
          <a:xfrm>
            <a:off x="5889625" y="193595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smtClean="0"/>
              <a:t>0</a:t>
            </a:r>
            <a:endParaRPr lang="en-US" sz="3200"/>
          </a:p>
        </p:txBody>
      </p:sp>
      <p:sp>
        <p:nvSpPr>
          <p:cNvPr id="81" name="TextBox 80"/>
          <p:cNvSpPr txBox="1"/>
          <p:nvPr/>
        </p:nvSpPr>
        <p:spPr>
          <a:xfrm>
            <a:off x="10157390" y="193595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1</a:t>
            </a:r>
          </a:p>
        </p:txBody>
      </p:sp>
      <p:cxnSp>
        <p:nvCxnSpPr>
          <p:cNvPr id="84" name="Straight Connector 83"/>
          <p:cNvCxnSpPr/>
          <p:nvPr/>
        </p:nvCxnSpPr>
        <p:spPr>
          <a:xfrm>
            <a:off x="9341615" y="3609681"/>
            <a:ext cx="0" cy="20043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9341615" y="5613993"/>
            <a:ext cx="203967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Group 85"/>
          <p:cNvGrpSpPr/>
          <p:nvPr/>
        </p:nvGrpSpPr>
        <p:grpSpPr>
          <a:xfrm rot="21393337">
            <a:off x="9460903" y="3686410"/>
            <a:ext cx="1784851" cy="1696018"/>
            <a:chOff x="993789" y="3385797"/>
            <a:chExt cx="1784851" cy="1696018"/>
          </a:xfrm>
        </p:grpSpPr>
        <p:sp>
          <p:nvSpPr>
            <p:cNvPr id="87" name="Oval 86"/>
            <p:cNvSpPr/>
            <p:nvPr/>
          </p:nvSpPr>
          <p:spPr>
            <a:xfrm rot="16200000">
              <a:off x="992309" y="499455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 rot="16200000">
              <a:off x="1162217" y="4833822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 rot="16200000">
              <a:off x="1332123" y="4673095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 rot="16200000">
              <a:off x="1502030" y="4512368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 rot="16200000">
              <a:off x="1671937" y="4351641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 rot="16200000">
              <a:off x="1841844" y="419091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 rot="16200000">
              <a:off x="2011750" y="4030186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 rot="16200000">
              <a:off x="2181657" y="3869459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 rot="16200000">
              <a:off x="2351563" y="3708731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 rot="16200000">
              <a:off x="2521470" y="3548004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 rot="16200000">
              <a:off x="2691379" y="3387277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164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72142" y="2210242"/>
            <a:ext cx="16833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Step one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40589" y="2933256"/>
            <a:ext cx="4063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Normalise</a:t>
            </a:r>
            <a:r>
              <a:rPr lang="en-US" sz="2800" dirty="0" smtClean="0"/>
              <a:t> data (Z-statistic)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314759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72142" y="4482337"/>
            <a:ext cx="17025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432FF"/>
                </a:solidFill>
              </a:rPr>
              <a:t>Step two</a:t>
            </a:r>
            <a:endParaRPr lang="en-US" sz="3200" b="1" dirty="0">
              <a:solidFill>
                <a:srgbClr val="0432FF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72142" y="2210242"/>
            <a:ext cx="16833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Step one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40589" y="2933256"/>
            <a:ext cx="4063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Normalise</a:t>
            </a:r>
            <a:r>
              <a:rPr lang="en-US" sz="2800" dirty="0" smtClean="0"/>
              <a:t> data (Z-statistic)</a:t>
            </a:r>
            <a:endParaRPr lang="en-US" sz="2800" i="1" dirty="0"/>
          </a:p>
        </p:txBody>
      </p:sp>
      <p:sp>
        <p:nvSpPr>
          <p:cNvPr id="84" name="TextBox 83"/>
          <p:cNvSpPr txBox="1"/>
          <p:nvPr/>
        </p:nvSpPr>
        <p:spPr>
          <a:xfrm>
            <a:off x="840589" y="5205351"/>
            <a:ext cx="9864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Place in expression for r that yields required values on -1 to 1 scale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186350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72142" y="1689243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 smtClean="0">
                <a:solidFill>
                  <a:srgbClr val="FF0000"/>
                </a:solidFill>
              </a:rPr>
              <a:t>Normalise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8411485" y="2924182"/>
            <a:ext cx="3299477" cy="2873636"/>
            <a:chOff x="9341615" y="3609681"/>
            <a:chExt cx="2039679" cy="2004312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9341615" y="3609681"/>
              <a:ext cx="0" cy="200431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9341615" y="5613993"/>
              <a:ext cx="2039679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0"/>
            <p:cNvGrpSpPr/>
            <p:nvPr/>
          </p:nvGrpSpPr>
          <p:grpSpPr>
            <a:xfrm rot="21393337">
              <a:off x="9460903" y="3686410"/>
              <a:ext cx="1784851" cy="1696018"/>
              <a:chOff x="993789" y="3385797"/>
              <a:chExt cx="1784851" cy="1696018"/>
            </a:xfrm>
          </p:grpSpPr>
          <p:sp>
            <p:nvSpPr>
              <p:cNvPr id="12" name="Oval 11"/>
              <p:cNvSpPr/>
              <p:nvPr/>
            </p:nvSpPr>
            <p:spPr>
              <a:xfrm rot="16200000">
                <a:off x="992309" y="4994553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 rot="16200000">
                <a:off x="1162217" y="4833822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 rot="16200000">
                <a:off x="1332123" y="4673095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 rot="16200000">
                <a:off x="1502030" y="4512368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 rot="16200000">
                <a:off x="1671937" y="4351641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 rot="16200000">
                <a:off x="1841844" y="4190913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 rot="16200000">
                <a:off x="2011750" y="4030186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 rot="16200000">
                <a:off x="2181657" y="3869459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 rot="16200000">
                <a:off x="2351563" y="3708731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 rot="16200000">
                <a:off x="2521470" y="3548004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 rot="16200000">
                <a:off x="2691379" y="3387277"/>
                <a:ext cx="88742" cy="8578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4446262" y="2924182"/>
            <a:ext cx="3299477" cy="2873636"/>
            <a:chOff x="5325685" y="2927099"/>
            <a:chExt cx="2039679" cy="2004312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5325685" y="2927099"/>
              <a:ext cx="0" cy="200431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5325685" y="4931411"/>
              <a:ext cx="2039679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/>
            <p:cNvSpPr/>
            <p:nvPr/>
          </p:nvSpPr>
          <p:spPr>
            <a:xfrm rot="17101356">
              <a:off x="5475549" y="4706209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rot="17101356">
              <a:off x="5650475" y="4595018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 rot="17101356">
              <a:off x="5825401" y="448382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 rot="17101356">
              <a:off x="6000327" y="4372628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 rot="17101356">
              <a:off x="6175253" y="426143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 rot="17101356">
              <a:off x="6350179" y="4150238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 rot="17101356">
              <a:off x="6525105" y="403904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7101356">
              <a:off x="6700031" y="3927848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7101356">
              <a:off x="6874957" y="381665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 rot="17101356">
              <a:off x="7049883" y="3705458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 rot="17101356">
              <a:off x="7224807" y="359426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81039" y="2924182"/>
            <a:ext cx="3299477" cy="2873636"/>
            <a:chOff x="1661363" y="2880232"/>
            <a:chExt cx="2039679" cy="2004312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1661363" y="2880232"/>
              <a:ext cx="0" cy="200431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1661363" y="4884544"/>
              <a:ext cx="2039679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 rot="18090565">
              <a:off x="1791458" y="468580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 rot="18090565">
              <a:off x="1968215" y="4637572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 rot="18090565">
              <a:off x="2144972" y="458934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rot="18090565">
              <a:off x="2321729" y="4541115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 rot="18090565">
              <a:off x="2498486" y="4492886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 rot="18090565">
              <a:off x="2675243" y="4444657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 rot="18090565">
              <a:off x="2852000" y="4396428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 rot="18090565">
              <a:off x="3028757" y="4348199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 rot="18090565">
              <a:off x="3205514" y="4299969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 rot="18090565">
              <a:off x="3382271" y="4251741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 rot="18090565">
              <a:off x="3559030" y="4203513"/>
              <a:ext cx="88742" cy="8578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918464" y="4068613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=</a:t>
            </a:r>
            <a:endParaRPr lang="en-US" sz="3200"/>
          </a:p>
        </p:txBody>
      </p:sp>
      <p:sp>
        <p:nvSpPr>
          <p:cNvPr id="52" name="TextBox 51"/>
          <p:cNvSpPr txBox="1"/>
          <p:nvPr/>
        </p:nvSpPr>
        <p:spPr>
          <a:xfrm>
            <a:off x="7883687" y="4068613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=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45061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72142" y="1689243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 smtClean="0">
                <a:solidFill>
                  <a:srgbClr val="FF0000"/>
                </a:solidFill>
              </a:rPr>
              <a:t>Normalise</a:t>
            </a:r>
            <a:endParaRPr lang="en-US" sz="32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684131" y="2728043"/>
                <a:ext cx="3466012" cy="16019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𝑍</m:t>
                          </m:r>
                        </m:e>
                        <m:sub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𝑥𝑖</m:t>
                          </m:r>
                        </m:sub>
                      </m:sSub>
                      <m:r>
                        <a:rPr lang="en-GB" sz="4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𝑋</m:t>
                              </m:r>
                            </m:e>
                          </m:acc>
                        </m:num>
                        <m:den>
                          <m:sSub>
                            <m:sSubPr>
                              <m:ctrlPr>
                                <a:rPr lang="en-U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𝑋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4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131" y="2728043"/>
                <a:ext cx="3466012" cy="160197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684131" y="4571020"/>
                <a:ext cx="3356816" cy="16019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𝑍</m:t>
                          </m:r>
                        </m:e>
                        <m:sub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𝑦𝑖</m:t>
                          </m:r>
                        </m:sub>
                      </m:sSub>
                      <m:r>
                        <a:rPr lang="en-GB" sz="4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</m:e>
                          </m:acc>
                        </m:num>
                        <m:den>
                          <m:sSub>
                            <m:sSubPr>
                              <m:ctrlPr>
                                <a:rPr lang="en-U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4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131" y="4571020"/>
                <a:ext cx="3356816" cy="160197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524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4606733" y="2069351"/>
            <a:ext cx="7329806" cy="4053121"/>
            <a:chOff x="4685749" y="2237588"/>
            <a:chExt cx="6648225" cy="3676231"/>
          </a:xfrm>
        </p:grpSpPr>
        <p:pic>
          <p:nvPicPr>
            <p:cNvPr id="53" name="Picture 5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52" t="16314" r="6045" b="14039"/>
            <a:stretch/>
          </p:blipFill>
          <p:spPr>
            <a:xfrm>
              <a:off x="4685749" y="2505259"/>
              <a:ext cx="6648225" cy="3408560"/>
            </a:xfrm>
            <a:prstGeom prst="rect">
              <a:avLst/>
            </a:prstGeom>
          </p:spPr>
        </p:pic>
        <p:cxnSp>
          <p:nvCxnSpPr>
            <p:cNvPr id="60" name="Straight Connector 59"/>
            <p:cNvCxnSpPr/>
            <p:nvPr/>
          </p:nvCxnSpPr>
          <p:spPr>
            <a:xfrm>
              <a:off x="8009861" y="2237588"/>
              <a:ext cx="1" cy="3676231"/>
            </a:xfrm>
            <a:prstGeom prst="line">
              <a:avLst/>
            </a:prstGeom>
            <a:ln w="28575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7200546" y="4348716"/>
              <a:ext cx="0" cy="1509348"/>
            </a:xfrm>
            <a:prstGeom prst="line">
              <a:avLst/>
            </a:prstGeom>
            <a:ln w="28575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8819177" y="4209539"/>
              <a:ext cx="0" cy="1648525"/>
            </a:xfrm>
            <a:prstGeom prst="line">
              <a:avLst/>
            </a:prstGeom>
            <a:ln w="28575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72142" y="1689243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 smtClean="0">
                <a:solidFill>
                  <a:srgbClr val="FF0000"/>
                </a:solidFill>
              </a:rPr>
              <a:t>Normalise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8305605" y="1867331"/>
            <a:ext cx="378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smtClean="0">
                <a:solidFill>
                  <a:srgbClr val="0432FF"/>
                </a:solidFill>
              </a:rPr>
              <a:t>μ</a:t>
            </a:r>
            <a:endParaRPr lang="en-US" sz="2800" i="1" dirty="0">
              <a:solidFill>
                <a:srgbClr val="0432FF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876254" y="6089537"/>
            <a:ext cx="5581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i="1" dirty="0" smtClean="0">
                <a:solidFill>
                  <a:srgbClr val="0432FF"/>
                </a:solidFill>
              </a:rPr>
              <a:t>1σ</a:t>
            </a:r>
            <a:endParaRPr lang="en-US" sz="2800" i="1" dirty="0">
              <a:solidFill>
                <a:srgbClr val="0432FF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7052710" y="6089537"/>
            <a:ext cx="668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i="1" dirty="0" smtClean="0">
                <a:solidFill>
                  <a:srgbClr val="0432FF"/>
                </a:solidFill>
              </a:rPr>
              <a:t>-1σ</a:t>
            </a:r>
            <a:endParaRPr lang="en-US" sz="2800" i="1" dirty="0">
              <a:solidFill>
                <a:srgbClr val="0432FF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974378" y="2294097"/>
            <a:ext cx="9012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i="1" dirty="0" err="1" smtClean="0"/>
              <a:t>μ</a:t>
            </a:r>
            <a:r>
              <a:rPr lang="en-US" sz="2800" i="1" dirty="0" smtClean="0"/>
              <a:t> </a:t>
            </a:r>
            <a:r>
              <a:rPr lang="en-US" sz="2800" dirty="0" smtClean="0"/>
              <a:t>= 0</a:t>
            </a:r>
          </a:p>
          <a:p>
            <a:pPr algn="ctr"/>
            <a:r>
              <a:rPr lang="en-US" sz="2800" i="1" dirty="0" err="1" smtClean="0"/>
              <a:t>σ</a:t>
            </a:r>
            <a:r>
              <a:rPr lang="en-US" sz="2800" i="1" dirty="0" smtClean="0"/>
              <a:t> </a:t>
            </a:r>
            <a:r>
              <a:rPr lang="en-US" sz="2800" dirty="0" smtClean="0"/>
              <a:t>= 1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4606733" y="1689243"/>
            <a:ext cx="3037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mtClean="0">
                <a:solidFill>
                  <a:srgbClr val="0432FF"/>
                </a:solidFill>
              </a:rPr>
              <a:t>Standard normal</a:t>
            </a:r>
            <a:endParaRPr lang="en-US" sz="3200" b="1">
              <a:solidFill>
                <a:srgbClr val="0432F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684131" y="2728043"/>
                <a:ext cx="3466012" cy="16019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𝑍</m:t>
                          </m:r>
                        </m:e>
                        <m:sub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𝑥𝑖</m:t>
                          </m:r>
                        </m:sub>
                      </m:sSub>
                      <m:r>
                        <a:rPr lang="en-GB" sz="4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𝑋</m:t>
                              </m:r>
                            </m:e>
                          </m:acc>
                        </m:num>
                        <m:den>
                          <m:sSub>
                            <m:sSubPr>
                              <m:ctrlPr>
                                <a:rPr lang="en-U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𝑋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4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131" y="2728043"/>
                <a:ext cx="3466012" cy="160197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84131" y="4571020"/>
                <a:ext cx="3356816" cy="16019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𝑍</m:t>
                          </m:r>
                        </m:e>
                        <m:sub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𝑦𝑖</m:t>
                          </m:r>
                        </m:sub>
                      </m:sSub>
                      <m:r>
                        <a:rPr lang="en-GB" sz="4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</m:e>
                            <m:sub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acc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</m:e>
                          </m:acc>
                        </m:num>
                        <m:den>
                          <m:sSub>
                            <m:sSubPr>
                              <m:ctrlPr>
                                <a:rPr lang="en-U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𝑌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4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4131" y="4571020"/>
                <a:ext cx="3356816" cy="1601977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207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2142" y="1689243"/>
            <a:ext cx="2833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mtClean="0">
                <a:solidFill>
                  <a:srgbClr val="0432FF"/>
                </a:solidFill>
              </a:rPr>
              <a:t>Expression for r</a:t>
            </a:r>
            <a:endParaRPr lang="en-US" sz="3200" b="1" dirty="0">
              <a:solidFill>
                <a:srgbClr val="0432F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580151" y="3334100"/>
                <a:ext cx="5031698" cy="14639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GB" sz="4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𝑟</m:t>
                      </m:r>
                      <m:r>
                        <a:rPr lang="en-GB" sz="4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bg-BG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is-I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4800" b="0" i="1" smtClean="0">
                                      <a:solidFill>
                                        <a:schemeClr val="tx1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4800" b="0" i="1" smtClean="0">
                                      <a:solidFill>
                                        <a:schemeClr val="tx1"/>
                                      </a:solidFill>
                                      <a:latin typeface="Cambria Math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GB" sz="4800" b="0" i="1" smtClean="0">
                                      <a:solidFill>
                                        <a:schemeClr val="tx1"/>
                                      </a:solidFill>
                                      <a:latin typeface="Cambria Math" charset="0"/>
                                    </a:rPr>
                                    <m:t>𝑥𝑖</m:t>
                                  </m:r>
                                </m:sub>
                              </m:sSub>
                              <m:r>
                                <a:rPr lang="en-US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  <m:sSub>
                                <m:sSubPr>
                                  <m:ctrlPr>
                                    <a:rPr lang="en-US" sz="4800" b="0" i="1" smtClean="0">
                                      <a:solidFill>
                                        <a:schemeClr val="tx1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4800" b="0" i="1" smtClean="0">
                                      <a:solidFill>
                                        <a:schemeClr val="tx1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GB" sz="4800" b="0" i="1" smtClean="0">
                                      <a:solidFill>
                                        <a:schemeClr val="tx1"/>
                                      </a:solidFill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𝑦𝑖</m:t>
                                  </m:r>
                                </m:sub>
                              </m:sSub>
                              <m:r>
                                <a:rPr lang="en-GB" sz="4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𝑛</m:t>
                          </m:r>
                          <m:r>
                            <a:rPr lang="en-GB" sz="4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US" sz="4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0151" y="3334100"/>
                <a:ext cx="5031698" cy="146399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3709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1693957" y="2281864"/>
            <a:ext cx="8804087" cy="836795"/>
            <a:chOff x="1805496" y="3323853"/>
            <a:chExt cx="8804087" cy="836795"/>
          </a:xfrm>
        </p:grpSpPr>
        <p:sp>
          <p:nvSpPr>
            <p:cNvPr id="82" name="TextBox 81"/>
            <p:cNvSpPr txBox="1"/>
            <p:nvPr/>
          </p:nvSpPr>
          <p:spPr>
            <a:xfrm>
              <a:off x="3766043" y="3323853"/>
              <a:ext cx="68435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cor.test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(x </a:t>
              </a:r>
              <a:r>
                <a:rPr lang="tr-TR" sz="2800" dirty="0">
                  <a:latin typeface="Courier" charset="0"/>
                  <a:ea typeface="Courier" charset="0"/>
                  <a:cs typeface="Courier" charset="0"/>
                </a:rPr>
                <a:t>= x, y = y)$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estimate</a:t>
              </a:r>
              <a:endParaRPr lang="tr-TR" sz="2800" dirty="0" smtClean="0">
                <a:latin typeface="Courier" charset="0"/>
                <a:ea typeface="Courier" charset="0"/>
                <a:cs typeface="Courier" charset="0"/>
              </a:endParaRPr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496" y="3441164"/>
              <a:ext cx="928532" cy="719484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604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Bivariate data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2142" y="4482337"/>
            <a:ext cx="6406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432FF"/>
                </a:solidFill>
              </a:rPr>
              <a:t>Independent / Explanatory variable</a:t>
            </a:r>
            <a:endParaRPr lang="en-US" sz="3200" b="1" dirty="0">
              <a:solidFill>
                <a:srgbClr val="0432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2142" y="2210242"/>
            <a:ext cx="57184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Dependent / Response variable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40589" y="2933256"/>
            <a:ext cx="72145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variable we wish to explain; by convention </a:t>
            </a:r>
            <a:r>
              <a:rPr lang="en-US" sz="2800" i="1" dirty="0" smtClean="0"/>
              <a:t>y</a:t>
            </a:r>
            <a:endParaRPr lang="en-US" sz="2800" i="1" dirty="0"/>
          </a:p>
        </p:txBody>
      </p:sp>
      <p:sp>
        <p:nvSpPr>
          <p:cNvPr id="8" name="TextBox 7"/>
          <p:cNvSpPr txBox="1"/>
          <p:nvPr/>
        </p:nvSpPr>
        <p:spPr>
          <a:xfrm>
            <a:off x="840589" y="5205351"/>
            <a:ext cx="7621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variable we believe explains </a:t>
            </a:r>
            <a:r>
              <a:rPr lang="en-US" sz="2800" dirty="0"/>
              <a:t>y</a:t>
            </a:r>
            <a:r>
              <a:rPr lang="en-US" sz="2800" dirty="0" smtClean="0"/>
              <a:t>; by convention </a:t>
            </a:r>
            <a:r>
              <a:rPr lang="en-US" sz="2800" i="1" dirty="0" smtClean="0"/>
              <a:t>x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62688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1693957" y="2281864"/>
            <a:ext cx="8804087" cy="954107"/>
            <a:chOff x="1805496" y="3323853"/>
            <a:chExt cx="8804087" cy="954107"/>
          </a:xfrm>
        </p:grpSpPr>
        <p:sp>
          <p:nvSpPr>
            <p:cNvPr id="82" name="TextBox 81"/>
            <p:cNvSpPr txBox="1"/>
            <p:nvPr/>
          </p:nvSpPr>
          <p:spPr>
            <a:xfrm>
              <a:off x="3766043" y="3323853"/>
              <a:ext cx="684354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cor.test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(x </a:t>
              </a:r>
              <a:r>
                <a:rPr lang="tr-TR" sz="2800" dirty="0">
                  <a:latin typeface="Courier" charset="0"/>
                  <a:ea typeface="Courier" charset="0"/>
                  <a:cs typeface="Courier" charset="0"/>
                </a:rPr>
                <a:t>= x, y = y)$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estimate</a:t>
              </a:r>
              <a:endParaRPr lang="tr-TR" sz="2800" dirty="0" smtClean="0">
                <a:latin typeface="Courier" charset="0"/>
                <a:ea typeface="Courier" charset="0"/>
                <a:cs typeface="Courier" charset="0"/>
              </a:endParaRPr>
            </a:p>
            <a:p>
              <a:pPr algn="ctr"/>
              <a:r>
                <a:rPr lang="nb-NO" sz="2800" dirty="0">
                  <a:solidFill>
                    <a:srgbClr val="FF0000"/>
                  </a:solidFill>
                  <a:latin typeface="Courier" charset="0"/>
                  <a:ea typeface="Courier" charset="0"/>
                  <a:cs typeface="Courier" charset="0"/>
                </a:rPr>
                <a:t>0.9593645</a:t>
              </a:r>
              <a:endParaRPr lang="tr-TR" sz="2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496" y="3441164"/>
              <a:ext cx="928532" cy="719484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766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1693957" y="2281864"/>
            <a:ext cx="8804087" cy="954107"/>
            <a:chOff x="1805496" y="3323853"/>
            <a:chExt cx="8804087" cy="954107"/>
          </a:xfrm>
        </p:grpSpPr>
        <p:sp>
          <p:nvSpPr>
            <p:cNvPr id="82" name="TextBox 81"/>
            <p:cNvSpPr txBox="1"/>
            <p:nvPr/>
          </p:nvSpPr>
          <p:spPr>
            <a:xfrm>
              <a:off x="3766043" y="3323853"/>
              <a:ext cx="684354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cor.test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(x </a:t>
              </a:r>
              <a:r>
                <a:rPr lang="tr-TR" sz="2800" dirty="0">
                  <a:latin typeface="Courier" charset="0"/>
                  <a:ea typeface="Courier" charset="0"/>
                  <a:cs typeface="Courier" charset="0"/>
                </a:rPr>
                <a:t>= x, y = y)$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estimate</a:t>
              </a:r>
              <a:endParaRPr lang="tr-TR" sz="2800" dirty="0" smtClean="0">
                <a:latin typeface="Courier" charset="0"/>
                <a:ea typeface="Courier" charset="0"/>
                <a:cs typeface="Courier" charset="0"/>
              </a:endParaRPr>
            </a:p>
            <a:p>
              <a:pPr algn="ctr"/>
              <a:r>
                <a:rPr lang="nb-NO" sz="2800" dirty="0">
                  <a:solidFill>
                    <a:srgbClr val="FF0000"/>
                  </a:solidFill>
                  <a:latin typeface="Courier" charset="0"/>
                  <a:ea typeface="Courier" charset="0"/>
                  <a:cs typeface="Courier" charset="0"/>
                </a:rPr>
                <a:t>0.9593645</a:t>
              </a:r>
              <a:endParaRPr lang="tr-TR" sz="2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496" y="3441164"/>
              <a:ext cx="928532" cy="719484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1693957" y="4592673"/>
            <a:ext cx="8696686" cy="836795"/>
            <a:chOff x="1805496" y="3323853"/>
            <a:chExt cx="8696686" cy="836795"/>
          </a:xfrm>
        </p:grpSpPr>
        <p:sp>
          <p:nvSpPr>
            <p:cNvPr id="85" name="TextBox 84"/>
            <p:cNvSpPr txBox="1"/>
            <p:nvPr/>
          </p:nvSpPr>
          <p:spPr>
            <a:xfrm>
              <a:off x="3873444" y="3323853"/>
              <a:ext cx="66287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cor.test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(x </a:t>
              </a:r>
              <a:r>
                <a:rPr lang="tr-TR" sz="2800" dirty="0">
                  <a:latin typeface="Courier" charset="0"/>
                  <a:ea typeface="Courier" charset="0"/>
                  <a:cs typeface="Courier" charset="0"/>
                </a:rPr>
                <a:t>= x, y = y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)$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p.value</a:t>
              </a:r>
              <a:endParaRPr lang="tr-TR" sz="2800" dirty="0" smtClean="0">
                <a:latin typeface="Courier" charset="0"/>
                <a:ea typeface="Courier" charset="0"/>
                <a:cs typeface="Courier" charset="0"/>
              </a:endParaRPr>
            </a:p>
          </p:txBody>
        </p:sp>
        <p:pic>
          <p:nvPicPr>
            <p:cNvPr id="86" name="Picture 8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496" y="3441164"/>
              <a:ext cx="928532" cy="7194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018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1693957" y="2281864"/>
            <a:ext cx="8804087" cy="954107"/>
            <a:chOff x="1805496" y="3323853"/>
            <a:chExt cx="8804087" cy="954107"/>
          </a:xfrm>
        </p:grpSpPr>
        <p:sp>
          <p:nvSpPr>
            <p:cNvPr id="82" name="TextBox 81"/>
            <p:cNvSpPr txBox="1"/>
            <p:nvPr/>
          </p:nvSpPr>
          <p:spPr>
            <a:xfrm>
              <a:off x="3766043" y="3323853"/>
              <a:ext cx="684354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cor.test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(x </a:t>
              </a:r>
              <a:r>
                <a:rPr lang="tr-TR" sz="2800" dirty="0">
                  <a:latin typeface="Courier" charset="0"/>
                  <a:ea typeface="Courier" charset="0"/>
                  <a:cs typeface="Courier" charset="0"/>
                </a:rPr>
                <a:t>= x, y = y)$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estimate</a:t>
              </a:r>
              <a:endParaRPr lang="tr-TR" sz="2800" dirty="0" smtClean="0">
                <a:latin typeface="Courier" charset="0"/>
                <a:ea typeface="Courier" charset="0"/>
                <a:cs typeface="Courier" charset="0"/>
              </a:endParaRPr>
            </a:p>
            <a:p>
              <a:pPr algn="ctr"/>
              <a:r>
                <a:rPr lang="is-IS" sz="2800" dirty="0" smtClean="0">
                  <a:solidFill>
                    <a:srgbClr val="FF0000"/>
                  </a:solidFill>
                  <a:latin typeface="Courier" charset="0"/>
                  <a:ea typeface="Courier" charset="0"/>
                  <a:cs typeface="Courier" charset="0"/>
                </a:rPr>
                <a:t>0.9832309</a:t>
              </a:r>
              <a:endParaRPr lang="tr-TR" sz="2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496" y="3441164"/>
              <a:ext cx="928532" cy="719484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  <a:endParaRPr lang="en-US" i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1693957" y="4592673"/>
            <a:ext cx="8696686" cy="954107"/>
            <a:chOff x="1805496" y="3323853"/>
            <a:chExt cx="8696686" cy="954107"/>
          </a:xfrm>
        </p:grpSpPr>
        <p:sp>
          <p:nvSpPr>
            <p:cNvPr id="85" name="TextBox 84"/>
            <p:cNvSpPr txBox="1"/>
            <p:nvPr/>
          </p:nvSpPr>
          <p:spPr>
            <a:xfrm>
              <a:off x="3873444" y="3323853"/>
              <a:ext cx="6628738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cor.test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(x </a:t>
              </a:r>
              <a:r>
                <a:rPr lang="tr-TR" sz="2800" dirty="0">
                  <a:latin typeface="Courier" charset="0"/>
                  <a:ea typeface="Courier" charset="0"/>
                  <a:cs typeface="Courier" charset="0"/>
                </a:rPr>
                <a:t>= x, y = y</a:t>
              </a:r>
              <a:r>
                <a:rPr lang="tr-TR" sz="2800" dirty="0" smtClean="0">
                  <a:latin typeface="Courier" charset="0"/>
                  <a:ea typeface="Courier" charset="0"/>
                  <a:cs typeface="Courier" charset="0"/>
                </a:rPr>
                <a:t>)$</a:t>
              </a:r>
              <a:r>
                <a:rPr lang="tr-TR" sz="2800" dirty="0" err="1" smtClean="0">
                  <a:latin typeface="Courier" charset="0"/>
                  <a:ea typeface="Courier" charset="0"/>
                  <a:cs typeface="Courier" charset="0"/>
                </a:rPr>
                <a:t>p.value</a:t>
              </a:r>
              <a:endParaRPr lang="tr-TR" sz="2800" dirty="0" smtClean="0">
                <a:latin typeface="Courier" charset="0"/>
                <a:ea typeface="Courier" charset="0"/>
                <a:cs typeface="Courier" charset="0"/>
              </a:endParaRPr>
            </a:p>
            <a:p>
              <a:pPr algn="ctr"/>
              <a:r>
                <a:rPr lang="is-IS" sz="2800" dirty="0">
                  <a:solidFill>
                    <a:srgbClr val="FF0000"/>
                  </a:solidFill>
                  <a:latin typeface="Courier" charset="0"/>
                  <a:ea typeface="Courier" charset="0"/>
                  <a:cs typeface="Courier" charset="0"/>
                </a:rPr>
                <a:t>0.009772999</a:t>
              </a:r>
              <a:endParaRPr lang="tr-TR" sz="2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pic>
          <p:nvPicPr>
            <p:cNvPr id="86" name="Picture 8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496" y="3441164"/>
              <a:ext cx="928532" cy="7194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9601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8" y="1458805"/>
            <a:ext cx="12103444" cy="552724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63103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212" y="1332069"/>
            <a:ext cx="7900088" cy="551904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Pearson correlation coefficient, </a:t>
            </a:r>
            <a:r>
              <a:rPr lang="en-US" i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037482" y="6211669"/>
            <a:ext cx="31545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Source: </a:t>
            </a:r>
            <a:r>
              <a:rPr lang="en-US" dirty="0" err="1" smtClean="0"/>
              <a:t>autodeskresearch.com</a:t>
            </a:r>
            <a:r>
              <a:rPr lang="en-US" dirty="0" smtClean="0"/>
              <a:t>/</a:t>
            </a:r>
          </a:p>
          <a:p>
            <a:pPr algn="r"/>
            <a:r>
              <a:rPr lang="en-US" dirty="0" smtClean="0"/>
              <a:t>publications/</a:t>
            </a:r>
            <a:r>
              <a:rPr lang="en-US" dirty="0" err="1" smtClean="0"/>
              <a:t>samestats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6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Correlation and causation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07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5860"/>
            <a:ext cx="12192000" cy="480646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Correlation and causation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788359" y="6488668"/>
            <a:ext cx="44036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mtClean="0"/>
              <a:t>Source: </a:t>
            </a:r>
            <a:r>
              <a:rPr lang="en-US" dirty="0" err="1" smtClean="0"/>
              <a:t>tylervigen.com</a:t>
            </a:r>
            <a:r>
              <a:rPr lang="en-US" dirty="0" smtClean="0"/>
              <a:t>/spurious-correlations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65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Autocorrelation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1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8" y="1327847"/>
            <a:ext cx="6830607" cy="546448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Autocorrelation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8" t="16374" r="9834" b="25736"/>
          <a:stretch/>
        </p:blipFill>
        <p:spPr>
          <a:xfrm>
            <a:off x="7648886" y="1622685"/>
            <a:ext cx="3911235" cy="207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94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8" y="1327847"/>
            <a:ext cx="6830607" cy="546448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Autocorrelation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8" t="16374" r="9834" b="25736"/>
          <a:stretch/>
        </p:blipFill>
        <p:spPr>
          <a:xfrm>
            <a:off x="7648886" y="1622685"/>
            <a:ext cx="3911235" cy="207150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19275" y="3922168"/>
            <a:ext cx="469551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800" dirty="0" err="1" smtClean="0">
                <a:latin typeface="Courier" charset="0"/>
                <a:ea typeface="Courier" charset="0"/>
                <a:cs typeface="Courier" charset="0"/>
              </a:rPr>
              <a:t>cor.test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(x </a:t>
            </a:r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tr-TR" sz="2800" dirty="0" err="1" smtClean="0">
                <a:latin typeface="Courier" charset="0"/>
                <a:ea typeface="Courier" charset="0"/>
                <a:cs typeface="Courier" charset="0"/>
              </a:rPr>
              <a:t>pirates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 y </a:t>
            </a:r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tr-TR" sz="2800" dirty="0" err="1" smtClean="0">
                <a:latin typeface="Courier" charset="0"/>
                <a:ea typeface="Courier" charset="0"/>
                <a:cs typeface="Courier" charset="0"/>
              </a:rPr>
              <a:t>temp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)$</a:t>
            </a:r>
            <a:r>
              <a:rPr lang="tr-TR" sz="2800" dirty="0" err="1" smtClean="0">
                <a:latin typeface="Courier" charset="0"/>
                <a:ea typeface="Courier" charset="0"/>
                <a:cs typeface="Courier" charset="0"/>
              </a:rPr>
              <a:t>estimate</a:t>
            </a:r>
            <a:endParaRPr lang="tr-TR" sz="2800" dirty="0" smtClean="0">
              <a:latin typeface="Courier" charset="0"/>
              <a:ea typeface="Courier" charset="0"/>
              <a:cs typeface="Courier" charset="0"/>
            </a:endParaRPr>
          </a:p>
          <a:p>
            <a:pPr algn="ctr"/>
            <a:r>
              <a:rPr lang="is-IS" sz="2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-0.9242241</a:t>
            </a:r>
            <a:endParaRPr lang="is-IS" sz="2800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tr-TR" sz="2800" dirty="0" err="1">
                <a:latin typeface="Courier" charset="0"/>
                <a:ea typeface="Courier" charset="0"/>
                <a:cs typeface="Courier" charset="0"/>
              </a:rPr>
              <a:t>cor.test</a:t>
            </a:r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(x = </a:t>
            </a:r>
            <a:r>
              <a:rPr lang="tr-TR" sz="2800" dirty="0" err="1" smtClean="0">
                <a:latin typeface="Courier" charset="0"/>
                <a:ea typeface="Courier" charset="0"/>
                <a:cs typeface="Courier" charset="0"/>
              </a:rPr>
              <a:t>pirates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 y </a:t>
            </a:r>
            <a:r>
              <a:rPr lang="tr-TR" sz="28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tr-TR" sz="2800" dirty="0" err="1" smtClean="0">
                <a:latin typeface="Courier" charset="0"/>
                <a:ea typeface="Courier" charset="0"/>
                <a:cs typeface="Courier" charset="0"/>
              </a:rPr>
              <a:t>temp</a:t>
            </a:r>
            <a:r>
              <a:rPr lang="tr-TR" sz="2800" dirty="0" smtClean="0">
                <a:latin typeface="Courier" charset="0"/>
                <a:ea typeface="Courier" charset="0"/>
                <a:cs typeface="Courier" charset="0"/>
              </a:rPr>
              <a:t>)$</a:t>
            </a:r>
            <a:r>
              <a:rPr lang="tr-TR" sz="2800" dirty="0" err="1">
                <a:latin typeface="Courier" charset="0"/>
                <a:ea typeface="Courier" charset="0"/>
                <a:cs typeface="Courier" charset="0"/>
              </a:rPr>
              <a:t>p.value</a:t>
            </a:r>
            <a:endParaRPr lang="tr-TR" sz="2800" dirty="0">
              <a:latin typeface="Courier" charset="0"/>
              <a:ea typeface="Courier" charset="0"/>
              <a:cs typeface="Courier" charset="0"/>
            </a:endParaRPr>
          </a:p>
          <a:p>
            <a:pPr algn="ctr"/>
            <a:r>
              <a:rPr lang="nb-NO" sz="2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0.00291353</a:t>
            </a:r>
            <a:endParaRPr lang="tr-TR" sz="2800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479" y="5716532"/>
            <a:ext cx="928532" cy="71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74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Bivariate data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606011" y="3823117"/>
            <a:ext cx="8979978" cy="584775"/>
            <a:chOff x="1697600" y="3876282"/>
            <a:chExt cx="8979978" cy="584775"/>
          </a:xfrm>
        </p:grpSpPr>
        <p:sp>
          <p:nvSpPr>
            <p:cNvPr id="10" name="TextBox 9"/>
            <p:cNvSpPr txBox="1"/>
            <p:nvPr/>
          </p:nvSpPr>
          <p:spPr>
            <a:xfrm>
              <a:off x="7143534" y="3876282"/>
              <a:ext cx="35340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smtClean="0">
                  <a:solidFill>
                    <a:srgbClr val="0432FF"/>
                  </a:solidFill>
                </a:rPr>
                <a:t>Global </a:t>
              </a:r>
              <a:r>
                <a:rPr lang="en-US" sz="3200" b="1" dirty="0" smtClean="0">
                  <a:solidFill>
                    <a:srgbClr val="0432FF"/>
                  </a:solidFill>
                </a:rPr>
                <a:t>temperature</a:t>
              </a:r>
              <a:endParaRPr lang="en-US" sz="3200" b="1" dirty="0">
                <a:solidFill>
                  <a:srgbClr val="0432FF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697600" y="3876282"/>
              <a:ext cx="313983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rgbClr val="FF0000"/>
                  </a:solidFill>
                </a:rPr>
                <a:t>Atmospheric CO</a:t>
              </a:r>
              <a:r>
                <a:rPr lang="en-US" sz="3200" b="1" baseline="-25000" dirty="0" smtClean="0">
                  <a:solidFill>
                    <a:srgbClr val="FF0000"/>
                  </a:solidFill>
                </a:rPr>
                <a:t>2</a:t>
              </a:r>
              <a:endParaRPr lang="en-US" sz="3200" b="1" baseline="-250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731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10" name="Group 9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0516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330912"/>
          </a:xfrm>
          <a:prstGeom prst="rect">
            <a:avLst/>
          </a:prstGeom>
          <a:solidFill>
            <a:srgbClr val="C15900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81491" y="106627"/>
            <a:ext cx="10910509" cy="1117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Linear regression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475406" y="1674166"/>
            <a:ext cx="5241189" cy="4877711"/>
            <a:chOff x="3030941" y="1674166"/>
            <a:chExt cx="5241189" cy="4877711"/>
          </a:xfrm>
        </p:grpSpPr>
        <p:grpSp>
          <p:nvGrpSpPr>
            <p:cNvPr id="10" name="Group 9"/>
            <p:cNvGrpSpPr/>
            <p:nvPr/>
          </p:nvGrpSpPr>
          <p:grpSpPr>
            <a:xfrm>
              <a:off x="3721396" y="1674166"/>
              <a:ext cx="4550734" cy="4322598"/>
              <a:chOff x="3859619" y="2402958"/>
              <a:chExt cx="4253023" cy="3466214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3859619" y="2402958"/>
                <a:ext cx="0" cy="346621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3859619" y="5869172"/>
                <a:ext cx="425302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3721396" y="6028657"/>
              <a:ext cx="45507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x</a:t>
              </a:r>
              <a:endParaRPr lang="en-US" sz="280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1131252" y="3573855"/>
              <a:ext cx="43225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mtClean="0"/>
                <a:t>y</a:t>
              </a:r>
              <a:endParaRPr lang="en-US" sz="2800" dirty="0"/>
            </a:p>
          </p:txBody>
        </p:sp>
      </p:grpSp>
      <p:sp>
        <p:nvSpPr>
          <p:cNvPr id="14" name="Oval 13"/>
          <p:cNvSpPr/>
          <p:nvPr/>
        </p:nvSpPr>
        <p:spPr>
          <a:xfrm rot="16200000">
            <a:off x="4455730" y="5260102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rot="16200000">
            <a:off x="4834809" y="4913465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 rot="16200000">
            <a:off x="5213888" y="4566833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 rot="16200000">
            <a:off x="5592967" y="4220201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 rot="16200000">
            <a:off x="5972046" y="3873569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16200000">
            <a:off x="6351125" y="3526937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 rot="16200000">
            <a:off x="6730204" y="3180305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rot="16200000">
            <a:off x="7109283" y="2833673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16200000">
            <a:off x="7488362" y="2487041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rot="16200000">
            <a:off x="7867441" y="2140409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 rot="16200000">
            <a:off x="8246524" y="1793777"/>
            <a:ext cx="191386" cy="1913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0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31720</TotalTime>
  <Words>806</Words>
  <Application>Microsoft Macintosh PowerPoint</Application>
  <PresentationFormat>Widescreen</PresentationFormat>
  <Paragraphs>270</Paragraphs>
  <Slides>69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Calibri</vt:lpstr>
      <vt:lpstr>Calibri Light</vt:lpstr>
      <vt:lpstr>Cambria Math</vt:lpstr>
      <vt:lpstr>Courier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Graeme Lloyd</dc:creator>
  <cp:lastModifiedBy>Microsoft Office User</cp:lastModifiedBy>
  <cp:revision>333</cp:revision>
  <cp:lastPrinted>2018-02-08T22:33:33Z</cp:lastPrinted>
  <dcterms:created xsi:type="dcterms:W3CDTF">2017-01-23T17:51:07Z</dcterms:created>
  <dcterms:modified xsi:type="dcterms:W3CDTF">2020-09-14T10:01:38Z</dcterms:modified>
</cp:coreProperties>
</file>

<file path=docProps/thumbnail.jpeg>
</file>